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63" r:id="rId2"/>
    <p:sldId id="280" r:id="rId3"/>
    <p:sldId id="282" r:id="rId4"/>
    <p:sldId id="281" r:id="rId5"/>
    <p:sldId id="279" r:id="rId6"/>
    <p:sldId id="264" r:id="rId7"/>
    <p:sldId id="265" r:id="rId8"/>
    <p:sldId id="266" r:id="rId9"/>
    <p:sldId id="285" r:id="rId10"/>
    <p:sldId id="267" r:id="rId11"/>
    <p:sldId id="268" r:id="rId12"/>
    <p:sldId id="269" r:id="rId13"/>
    <p:sldId id="284" r:id="rId14"/>
    <p:sldId id="270" r:id="rId15"/>
    <p:sldId id="271" r:id="rId16"/>
    <p:sldId id="272" r:id="rId17"/>
    <p:sldId id="273" r:id="rId18"/>
    <p:sldId id="274" r:id="rId19"/>
    <p:sldId id="275" r:id="rId20"/>
    <p:sldId id="276" r:id="rId21"/>
    <p:sldId id="283" r:id="rId2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71" autoAdjust="0"/>
    <p:restoredTop sz="94660"/>
  </p:normalViewPr>
  <p:slideViewPr>
    <p:cSldViewPr snapToGrid="0">
      <p:cViewPr varScale="1">
        <p:scale>
          <a:sx n="115" d="100"/>
          <a:sy n="115" d="100"/>
        </p:scale>
        <p:origin x="-2376" y="-1516"/>
      </p:cViewPr>
      <p:guideLst/>
    </p:cSldViewPr>
  </p:slideViewPr>
  <p:notesTextViewPr>
    <p:cViewPr>
      <p:scale>
        <a:sx n="3" d="2"/>
        <a:sy n="3" d="2"/>
      </p:scale>
      <p:origin x="0" y="0"/>
    </p:cViewPr>
  </p:notesTextViewPr>
  <p:notesViewPr>
    <p:cSldViewPr snapToGrid="0">
      <p:cViewPr varScale="1">
        <p:scale>
          <a:sx n="84" d="100"/>
          <a:sy n="84" d="100"/>
        </p:scale>
        <p:origin x="233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30EC23-55F5-4960-B767-6F0B6070DDE5}"/>
              </a:ext>
            </a:extLst>
          </p:cNvPr>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dirty="0"/>
          </a:p>
        </p:txBody>
      </p:sp>
      <p:sp>
        <p:nvSpPr>
          <p:cNvPr id="3" name="Date Placeholder 2">
            <a:extLst>
              <a:ext uri="{FF2B5EF4-FFF2-40B4-BE49-F238E27FC236}">
                <a16:creationId xmlns:a16="http://schemas.microsoft.com/office/drawing/2014/main" id="{8C3D1C52-F55E-43E6-A3ED-4E0F3923EC13}"/>
              </a:ext>
            </a:extLst>
          </p:cNvPr>
          <p:cNvSpPr>
            <a:spLocks noGrp="1"/>
          </p:cNvSpPr>
          <p:nvPr>
            <p:ph type="dt" sz="quarter" idx="1"/>
          </p:nvPr>
        </p:nvSpPr>
        <p:spPr>
          <a:xfrm>
            <a:off x="4023093" y="0"/>
            <a:ext cx="3077739" cy="471054"/>
          </a:xfrm>
          <a:prstGeom prst="rect">
            <a:avLst/>
          </a:prstGeom>
        </p:spPr>
        <p:txBody>
          <a:bodyPr vert="horz" lIns="94221" tIns="47111" rIns="94221" bIns="47111" rtlCol="0"/>
          <a:lstStyle>
            <a:lvl1pPr algn="r">
              <a:defRPr sz="1200"/>
            </a:lvl1pPr>
          </a:lstStyle>
          <a:p>
            <a:fld id="{65557E47-1633-41C9-8DA9-746D93D9E12F}" type="datetimeFigureOut">
              <a:rPr lang="en-US" smtClean="0"/>
              <a:t>1/5/2022</a:t>
            </a:fld>
            <a:endParaRPr lang="en-US" dirty="0"/>
          </a:p>
        </p:txBody>
      </p:sp>
      <p:sp>
        <p:nvSpPr>
          <p:cNvPr id="4" name="Footer Placeholder 3">
            <a:extLst>
              <a:ext uri="{FF2B5EF4-FFF2-40B4-BE49-F238E27FC236}">
                <a16:creationId xmlns:a16="http://schemas.microsoft.com/office/drawing/2014/main" id="{62DB5CE1-0302-4E1D-A515-F44952F0E710}"/>
              </a:ext>
            </a:extLst>
          </p:cNvPr>
          <p:cNvSpPr>
            <a:spLocks noGrp="1"/>
          </p:cNvSpPr>
          <p:nvPr>
            <p:ph type="ftr" sz="quarter" idx="2"/>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973283D-1829-4B13-97C3-5EB834DB78AD}"/>
              </a:ext>
            </a:extLst>
          </p:cNvPr>
          <p:cNvSpPr>
            <a:spLocks noGrp="1"/>
          </p:cNvSpPr>
          <p:nvPr>
            <p:ph type="sldNum" sz="quarter" idx="3"/>
          </p:nvPr>
        </p:nvSpPr>
        <p:spPr>
          <a:xfrm>
            <a:off x="4023093" y="8917423"/>
            <a:ext cx="3077739" cy="471053"/>
          </a:xfrm>
          <a:prstGeom prst="rect">
            <a:avLst/>
          </a:prstGeom>
        </p:spPr>
        <p:txBody>
          <a:bodyPr vert="horz" lIns="94221" tIns="47111" rIns="94221" bIns="47111" rtlCol="0" anchor="b"/>
          <a:lstStyle>
            <a:lvl1pPr algn="r">
              <a:defRPr sz="1200"/>
            </a:lvl1pPr>
          </a:lstStyle>
          <a:p>
            <a:fld id="{8AE906B0-4758-47CD-9A6B-CD16DCDD53F9}" type="slidenum">
              <a:rPr lang="en-US" smtClean="0"/>
              <a:t>‹#›</a:t>
            </a:fld>
            <a:endParaRPr lang="en-US" dirty="0"/>
          </a:p>
        </p:txBody>
      </p:sp>
    </p:spTree>
    <p:extLst>
      <p:ext uri="{BB962C8B-B14F-4D97-AF65-F5344CB8AC3E}">
        <p14:creationId xmlns:p14="http://schemas.microsoft.com/office/powerpoint/2010/main" val="1018875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EF6142B-676D-4E17-94E7-E69D190EB22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1183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DB3DF-F79C-4ED3-8AE1-DDA6F2615F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115816-CE32-4612-95F0-1623BE219C42}"/>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D402A-ED47-4CE2-BD04-56BF6A709C4F}"/>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5" name="Footer Placeholder 4">
            <a:extLst>
              <a:ext uri="{FF2B5EF4-FFF2-40B4-BE49-F238E27FC236}">
                <a16:creationId xmlns:a16="http://schemas.microsoft.com/office/drawing/2014/main" id="{19BBD869-40EB-4610-B654-DF8F388BF7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29B0D8-0FA5-4B4D-8A16-7B8747EB37C8}"/>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1611104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F48CE8-1CD6-43BC-9E83-20859A9CEF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554DAD-5131-4D3F-8A5A-E5727AC5215E}"/>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8F237-5C35-47F9-8AA3-FB87012B6ED5}"/>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5" name="Footer Placeholder 4">
            <a:extLst>
              <a:ext uri="{FF2B5EF4-FFF2-40B4-BE49-F238E27FC236}">
                <a16:creationId xmlns:a16="http://schemas.microsoft.com/office/drawing/2014/main" id="{0C3A1C53-2703-4D45-A61D-ABB85A3AAE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B7FC62-AE08-4171-81B1-2ED32D92BB96}"/>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38140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E2214-44DF-4644-B871-22E9B11DCA25}"/>
              </a:ext>
            </a:extLst>
          </p:cNvPr>
          <p:cNvSpPr>
            <a:spLocks noGrp="1"/>
          </p:cNvSpPr>
          <p:nvPr>
            <p:ph type="title"/>
          </p:nvPr>
        </p:nvSpPr>
        <p:spPr/>
        <p:txBody>
          <a:bodyPr/>
          <a:lstStyle/>
          <a:p>
            <a:r>
              <a:rPr lang="en-US"/>
              <a:t>Click to edit Master title style</a:t>
            </a:r>
          </a:p>
        </p:txBody>
      </p:sp>
      <p:sp>
        <p:nvSpPr>
          <p:cNvPr id="4" name="Date Placeholder 3">
            <a:extLst>
              <a:ext uri="{FF2B5EF4-FFF2-40B4-BE49-F238E27FC236}">
                <a16:creationId xmlns:a16="http://schemas.microsoft.com/office/drawing/2014/main" id="{A578B3A8-EB52-483E-9A12-FE80F1DAE07B}"/>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5" name="Footer Placeholder 4">
            <a:extLst>
              <a:ext uri="{FF2B5EF4-FFF2-40B4-BE49-F238E27FC236}">
                <a16:creationId xmlns:a16="http://schemas.microsoft.com/office/drawing/2014/main" id="{FBF56C94-B5E8-492D-BBB3-A934ED36BDA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E4EB1D-D7FF-450D-BA06-71C4E844B785}"/>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389952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3F0B4-6B8A-48AC-A7AA-DC80DFD28E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9E3F3B-7DD7-4B45-8F3B-70AD2793319B}"/>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BFA424-E4C8-4980-BE81-C925F5474673}"/>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5" name="Footer Placeholder 4">
            <a:extLst>
              <a:ext uri="{FF2B5EF4-FFF2-40B4-BE49-F238E27FC236}">
                <a16:creationId xmlns:a16="http://schemas.microsoft.com/office/drawing/2014/main" id="{4771AD21-9565-48E4-B1FE-44BF3C8BA3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B7D80D-58BF-4645-A851-D38498E0DF44}"/>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1015338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31347-768B-4C74-BCE8-7EC0A85207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41DF06-60EF-436D-8CFA-81B2C8DFCD3A}"/>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C7CCB6-1481-4AB3-85C8-BFEA511690D4}"/>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666C48-B58F-4F6B-9F80-E23981682001}"/>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6" name="Footer Placeholder 5">
            <a:extLst>
              <a:ext uri="{FF2B5EF4-FFF2-40B4-BE49-F238E27FC236}">
                <a16:creationId xmlns:a16="http://schemas.microsoft.com/office/drawing/2014/main" id="{12F6C3C6-0186-47AB-8C18-E642E80A77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A5CA30-8CA8-4090-837B-4F6755714B2A}"/>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242214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AAA8B-05D5-4269-A2A9-4939B9A35E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FFFAC4-6DF3-4DFF-B7C1-B166DC0F384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0169C9-29D5-42D5-AA86-EAEB1F1DE10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204CB3-BD5B-4884-A78C-DFBD557567D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90E87-2156-4B65-99AD-F5DD4C695D8D}"/>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64B932-BD6A-42A0-B157-64C12DF70D61}"/>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8" name="Footer Placeholder 7">
            <a:extLst>
              <a:ext uri="{FF2B5EF4-FFF2-40B4-BE49-F238E27FC236}">
                <a16:creationId xmlns:a16="http://schemas.microsoft.com/office/drawing/2014/main" id="{37E1293B-E790-4C3F-A17F-4443D83BC0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C807ADE-AB26-4BFB-8C25-CF9CA1F9D172}"/>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3237360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7AA28-CBF8-4877-962B-B0D6932993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A0CF14-6CF3-4621-81A3-5C541CD42387}"/>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4" name="Footer Placeholder 3">
            <a:extLst>
              <a:ext uri="{FF2B5EF4-FFF2-40B4-BE49-F238E27FC236}">
                <a16:creationId xmlns:a16="http://schemas.microsoft.com/office/drawing/2014/main" id="{98D88376-C686-438A-9292-0D8C5897B6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47288A9-9EFA-4BCF-B3D8-344F6574807D}"/>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3837421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E6DD3B-A850-4799-8BC3-5654B8F95EB2}"/>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3" name="Footer Placeholder 2">
            <a:extLst>
              <a:ext uri="{FF2B5EF4-FFF2-40B4-BE49-F238E27FC236}">
                <a16:creationId xmlns:a16="http://schemas.microsoft.com/office/drawing/2014/main" id="{CF354963-35DB-4734-A18C-28B3470A0FC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1D025DF-A7D0-49E3-BFAF-407B9789A052}"/>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355828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3C0F-3581-4733-9BA5-4E51FD232F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4D6841-3674-4891-A09C-0DCAC0A9DA64}"/>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154F7D-2F74-4222-A016-0497CAD7DA3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92AC69-268B-40B5-BED2-6D267859E0A7}"/>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6" name="Footer Placeholder 5">
            <a:extLst>
              <a:ext uri="{FF2B5EF4-FFF2-40B4-BE49-F238E27FC236}">
                <a16:creationId xmlns:a16="http://schemas.microsoft.com/office/drawing/2014/main" id="{AF4E64BD-52B9-478C-B409-F3107B4147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36CFA4-F1F7-40FE-890E-E072C6CE8856}"/>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1198438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A04B7-99FB-42B5-A87B-171AEF9DBF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C39DC08-2E13-4661-9C2A-EE7991D73888}"/>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B3976C8-0738-49B0-8DEF-072D13113C8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BBF99F-FDE1-4439-85C8-B68BEC25DC96}"/>
              </a:ext>
            </a:extLst>
          </p:cNvPr>
          <p:cNvSpPr>
            <a:spLocks noGrp="1"/>
          </p:cNvSpPr>
          <p:nvPr>
            <p:ph type="dt" sz="half" idx="10"/>
          </p:nvPr>
        </p:nvSpPr>
        <p:spPr/>
        <p:txBody>
          <a:bodyPr/>
          <a:lstStyle/>
          <a:p>
            <a:fld id="{9D377B47-AEA2-4AE5-8719-FFD0BCE6FBD9}" type="datetimeFigureOut">
              <a:rPr lang="en-US" smtClean="0"/>
              <a:t>1/5/2022</a:t>
            </a:fld>
            <a:endParaRPr lang="en-US" dirty="0"/>
          </a:p>
        </p:txBody>
      </p:sp>
      <p:sp>
        <p:nvSpPr>
          <p:cNvPr id="6" name="Footer Placeholder 5">
            <a:extLst>
              <a:ext uri="{FF2B5EF4-FFF2-40B4-BE49-F238E27FC236}">
                <a16:creationId xmlns:a16="http://schemas.microsoft.com/office/drawing/2014/main" id="{E5DC4FB8-A113-4E52-B2C4-4497DF53C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2C90BBE-1A77-45FA-92E1-F014E94C6835}"/>
              </a:ext>
            </a:extLst>
          </p:cNvPr>
          <p:cNvSpPr>
            <a:spLocks noGrp="1"/>
          </p:cNvSpPr>
          <p:nvPr>
            <p:ph type="sldNum" sz="quarter" idx="12"/>
          </p:nvPr>
        </p:nvSpPr>
        <p:spPr/>
        <p:txBody>
          <a:bodyPr/>
          <a:lstStyle/>
          <a:p>
            <a:fld id="{0A97A2E9-9F9E-460D-861C-A8FC724F3407}" type="slidenum">
              <a:rPr lang="en-US" smtClean="0"/>
              <a:t>‹#›</a:t>
            </a:fld>
            <a:endParaRPr lang="en-US" dirty="0"/>
          </a:p>
        </p:txBody>
      </p:sp>
    </p:spTree>
    <p:extLst>
      <p:ext uri="{BB962C8B-B14F-4D97-AF65-F5344CB8AC3E}">
        <p14:creationId xmlns:p14="http://schemas.microsoft.com/office/powerpoint/2010/main" val="43343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8869A7-E259-4DDA-8D09-DFE6FAE9AA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a:extLst>
              <a:ext uri="{FF2B5EF4-FFF2-40B4-BE49-F238E27FC236}">
                <a16:creationId xmlns:a16="http://schemas.microsoft.com/office/drawing/2014/main" id="{A0EA4A60-772C-4CC8-8CB3-AFF2C37B66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77B47-AEA2-4AE5-8719-FFD0BCE6FBD9}" type="datetimeFigureOut">
              <a:rPr lang="en-US" smtClean="0"/>
              <a:t>1/5/2022</a:t>
            </a:fld>
            <a:endParaRPr lang="en-US" dirty="0"/>
          </a:p>
        </p:txBody>
      </p:sp>
      <p:sp>
        <p:nvSpPr>
          <p:cNvPr id="5" name="Footer Placeholder 4">
            <a:extLst>
              <a:ext uri="{FF2B5EF4-FFF2-40B4-BE49-F238E27FC236}">
                <a16:creationId xmlns:a16="http://schemas.microsoft.com/office/drawing/2014/main" id="{CEF93FBF-2BE3-470B-B103-3477ED3D1B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978E040-3DA8-4F7A-A206-AF16C0AAE3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7A2E9-9F9E-460D-861C-A8FC724F3407}" type="slidenum">
              <a:rPr lang="en-US" smtClean="0"/>
              <a:t>‹#›</a:t>
            </a:fld>
            <a:endParaRPr lang="en-US" dirty="0"/>
          </a:p>
        </p:txBody>
      </p:sp>
    </p:spTree>
    <p:extLst>
      <p:ext uri="{BB962C8B-B14F-4D97-AF65-F5344CB8AC3E}">
        <p14:creationId xmlns:p14="http://schemas.microsoft.com/office/powerpoint/2010/main" val="2141887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mailto:kwilson@caastlc.org" TargetMode="External"/><Relationship Id="rId3" Type="http://schemas.openxmlformats.org/officeDocument/2006/relationships/image" Target="../media/image3.png"/><Relationship Id="rId7" Type="http://schemas.openxmlformats.org/officeDocument/2006/relationships/hyperlink" Target="mailto:georgie@caastlc.org" TargetMode="Externa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s://creativecommons.org/licenses/by-sa/3.0/" TargetMode="External"/><Relationship Id="rId5" Type="http://schemas.openxmlformats.org/officeDocument/2006/relationships/hyperlink" Target="https://en.wikipedia.org/wiki/File:Blue_question_mark_(italic).svg" TargetMode="External"/><Relationship Id="rId4" Type="http://schemas.microsoft.com/office/2007/relationships/hdphoto" Target="../media/hdphoto1.wdp"/><Relationship Id="rId9" Type="http://schemas.openxmlformats.org/officeDocument/2006/relationships/hyperlink" Target="http://www.caastlc.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531112" y="-914534"/>
            <a:ext cx="6081311" cy="8372820"/>
          </a:xfrm>
          <a:prstGeom prst="flowChartConnector">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50418233-8D22-4533-B07B-07ABA1652C5B}"/>
              </a:ext>
            </a:extLst>
          </p:cNvPr>
          <p:cNvSpPr txBox="1">
            <a:spLocks/>
          </p:cNvSpPr>
          <p:nvPr/>
        </p:nvSpPr>
        <p:spPr>
          <a:xfrm>
            <a:off x="4825387" y="781672"/>
            <a:ext cx="7083847" cy="303485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b="1" dirty="0">
                <a:solidFill>
                  <a:schemeClr val="accent1"/>
                </a:solidFill>
                <a:cs typeface="Times New Roman" panose="02020603050405020304" pitchFamily="18" charset="0"/>
              </a:rPr>
              <a:t>Programs and Services</a:t>
            </a:r>
          </a:p>
        </p:txBody>
      </p:sp>
      <p:sp>
        <p:nvSpPr>
          <p:cNvPr id="10" name="Subtitle 2">
            <a:extLst>
              <a:ext uri="{FF2B5EF4-FFF2-40B4-BE49-F238E27FC236}">
                <a16:creationId xmlns:a16="http://schemas.microsoft.com/office/drawing/2014/main" id="{2127560D-6C7E-467E-AFA3-A365CB7B4B53}"/>
              </a:ext>
            </a:extLst>
          </p:cNvPr>
          <p:cNvSpPr txBox="1">
            <a:spLocks/>
          </p:cNvSpPr>
          <p:nvPr/>
        </p:nvSpPr>
        <p:spPr>
          <a:xfrm>
            <a:off x="-748145" y="3591098"/>
            <a:ext cx="5040294" cy="1199703"/>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50000"/>
              </a:lnSpc>
              <a:buNone/>
            </a:pPr>
            <a:r>
              <a:rPr lang="en-US" sz="1800" b="1" dirty="0">
                <a:solidFill>
                  <a:srgbClr val="FFFFFF"/>
                </a:solidFill>
              </a:rPr>
              <a:t>Presented by Georgie Donahue  &amp; Karen Wilson</a:t>
            </a:r>
          </a:p>
          <a:p>
            <a:pPr algn="r"/>
            <a:endParaRPr lang="en-US" sz="1800" dirty="0">
              <a:solidFill>
                <a:srgbClr val="FFFFFF"/>
              </a:solidFill>
            </a:endParaRPr>
          </a:p>
        </p:txBody>
      </p:sp>
      <p:cxnSp>
        <p:nvCxnSpPr>
          <p:cNvPr id="11" name="Straight Connector 10">
            <a:extLst>
              <a:ext uri="{FF2B5EF4-FFF2-40B4-BE49-F238E27FC236}">
                <a16:creationId xmlns:a16="http://schemas.microsoft.com/office/drawing/2014/main" id="{52D4C55D-E2AC-4F29-93B8-875AE185D179}"/>
              </a:ext>
            </a:extLst>
          </p:cNvPr>
          <p:cNvCxnSpPr>
            <a:cxnSpLocks/>
          </p:cNvCxnSpPr>
          <p:nvPr/>
        </p:nvCxnSpPr>
        <p:spPr>
          <a:xfrm>
            <a:off x="253389" y="3492345"/>
            <a:ext cx="3944038" cy="0"/>
          </a:xfrm>
          <a:prstGeom prst="line">
            <a:avLst/>
          </a:prstGeom>
          <a:ln>
            <a:solidFill>
              <a:schemeClr val="bg1"/>
            </a:solidFill>
          </a:ln>
        </p:spPr>
        <p:style>
          <a:lnRef idx="1">
            <a:schemeClr val="accent6"/>
          </a:lnRef>
          <a:fillRef idx="0">
            <a:schemeClr val="accent6"/>
          </a:fillRef>
          <a:effectRef idx="0">
            <a:schemeClr val="accent6"/>
          </a:effectRef>
          <a:fontRef idx="minor">
            <a:schemeClr val="tx1"/>
          </a:fontRef>
        </p:style>
      </p:cxnSp>
      <p:pic>
        <p:nvPicPr>
          <p:cNvPr id="13" name="Picture 12" descr="A picture containing drawing&#10;&#10;Description automatically generated">
            <a:extLst>
              <a:ext uri="{FF2B5EF4-FFF2-40B4-BE49-F238E27FC236}">
                <a16:creationId xmlns:a16="http://schemas.microsoft.com/office/drawing/2014/main" id="{203A15F9-10C9-450E-A0EE-7FAE28BBD8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305" y="2057921"/>
            <a:ext cx="3999122" cy="1055324"/>
          </a:xfrm>
          <a:prstGeom prst="rect">
            <a:avLst/>
          </a:prstGeom>
        </p:spPr>
      </p:pic>
    </p:spTree>
    <p:extLst>
      <p:ext uri="{BB962C8B-B14F-4D97-AF65-F5344CB8AC3E}">
        <p14:creationId xmlns:p14="http://schemas.microsoft.com/office/powerpoint/2010/main" val="4017349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51634"/>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873437" y="1026393"/>
            <a:ext cx="7146550" cy="4515104"/>
          </a:xfrm>
        </p:spPr>
        <p:txBody>
          <a:bodyPr>
            <a:noAutofit/>
          </a:bodyPr>
          <a:lstStyle/>
          <a:p>
            <a:r>
              <a:rPr lang="en-US" sz="2900" dirty="0"/>
              <a:t>CAASTLC now offers a six-week online Drug and Alcohol class! Participants have the flexibility to complete the class at their own pace from the privacy of their homes.  Classes facilitated by certified drug and alcohol counselors and can be accessed through a Smart phone, tablet, computer or laptop. Certificates given upon completion of class.  Interactive online classes are offered with coordinated case management.  </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305876" y="130108"/>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Virtual Class: Drug/Alcohol</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62F774A4-9439-4C92-8192-5806F2C8C3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8E7F72AD-8ADC-4140-94FB-104CF531B117}"/>
              </a:ext>
            </a:extLst>
          </p:cNvPr>
          <p:cNvSpPr txBox="1">
            <a:spLocks/>
          </p:cNvSpPr>
          <p:nvPr/>
        </p:nvSpPr>
        <p:spPr>
          <a:xfrm>
            <a:off x="4843610" y="5388516"/>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446-4441.</a:t>
            </a:r>
          </a:p>
        </p:txBody>
      </p:sp>
    </p:spTree>
    <p:extLst>
      <p:ext uri="{BB962C8B-B14F-4D97-AF65-F5344CB8AC3E}">
        <p14:creationId xmlns:p14="http://schemas.microsoft.com/office/powerpoint/2010/main" val="620935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864134" y="607227"/>
            <a:ext cx="7086440" cy="4816759"/>
          </a:xfrm>
        </p:spPr>
        <p:txBody>
          <a:bodyPr>
            <a:normAutofit/>
          </a:bodyPr>
          <a:lstStyle/>
          <a:p>
            <a:r>
              <a:rPr lang="en-US" sz="2900" dirty="0"/>
              <a:t>CAASTLC now offers a four-week online Anger Management Class. Participants learn how to identify triggers and are taught coping skills to help manage their anger. Classes can be completed from the privacy of their homes and can be accessed through a Smart phone, tablet, computer or laptop. Certificates given upon completion of class.  Online classes are offered with coordinated case management. </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284610" y="358442"/>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Virtual Class: Anger Management</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06D06CF8-5CF2-4249-8411-1B8A10EE77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085C77AE-A787-42A6-A22F-C30A3680EEF0}"/>
              </a:ext>
            </a:extLst>
          </p:cNvPr>
          <p:cNvSpPr txBox="1">
            <a:spLocks/>
          </p:cNvSpPr>
          <p:nvPr/>
        </p:nvSpPr>
        <p:spPr>
          <a:xfrm>
            <a:off x="4846327" y="4976949"/>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446-4441.</a:t>
            </a:r>
          </a:p>
        </p:txBody>
      </p:sp>
    </p:spTree>
    <p:extLst>
      <p:ext uri="{BB962C8B-B14F-4D97-AF65-F5344CB8AC3E}">
        <p14:creationId xmlns:p14="http://schemas.microsoft.com/office/powerpoint/2010/main" val="2917244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843604" y="868734"/>
            <a:ext cx="7348396" cy="4682358"/>
          </a:xfrm>
        </p:spPr>
        <p:txBody>
          <a:bodyPr>
            <a:noAutofit/>
          </a:bodyPr>
          <a:lstStyle/>
          <a:p>
            <a:r>
              <a:rPr lang="en-US" sz="2900" dirty="0"/>
              <a:t>CAASTLC now offers the Step Up to Leadership program virtually! Step Up to Leadership is designed for income eligible, community-minded individuals desiring to develop leadership skills and turn their civic passions into action. Our future leaders will be able to interact via ZOOM where topics such as the value of grassroots participation, goal setting, public speaking, diversity, negotiation, conflict resolution and grant writing will be covered.</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327140" y="432869"/>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Virtual Class: Step Up To Leadership</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B2D24BBA-DC19-43AE-B9EA-60AD1A160C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420F0E05-442F-4509-A732-8291CCAF417F}"/>
              </a:ext>
            </a:extLst>
          </p:cNvPr>
          <p:cNvSpPr txBox="1">
            <a:spLocks/>
          </p:cNvSpPr>
          <p:nvPr/>
        </p:nvSpPr>
        <p:spPr>
          <a:xfrm>
            <a:off x="4842452" y="5284658"/>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446-4411.  </a:t>
            </a:r>
            <a:r>
              <a:rPr lang="en-US" sz="3000" dirty="0">
                <a:solidFill>
                  <a:srgbClr val="FF0000"/>
                </a:solidFill>
              </a:rPr>
              <a:t>New classes starting in January 2022!</a:t>
            </a:r>
            <a:endParaRPr lang="en-US" sz="3000" dirty="0"/>
          </a:p>
        </p:txBody>
      </p:sp>
    </p:spTree>
    <p:extLst>
      <p:ext uri="{BB962C8B-B14F-4D97-AF65-F5344CB8AC3E}">
        <p14:creationId xmlns:p14="http://schemas.microsoft.com/office/powerpoint/2010/main" val="3418607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444409" y="829330"/>
            <a:ext cx="7747591" cy="2180571"/>
          </a:xfrm>
        </p:spPr>
        <p:txBody>
          <a:bodyPr>
            <a:noAutofit/>
          </a:bodyPr>
          <a:lstStyle/>
          <a:p>
            <a:pPr algn="l"/>
            <a:br>
              <a:rPr lang="en-US" sz="2900" b="0" i="0" u="none" strike="noStrike" baseline="0" dirty="0">
                <a:solidFill>
                  <a:srgbClr val="000000"/>
                </a:solidFill>
              </a:rPr>
            </a:br>
            <a:r>
              <a:rPr lang="en-US" sz="2900" b="0" i="0" u="none" strike="noStrike" baseline="0" dirty="0">
                <a:solidFill>
                  <a:srgbClr val="000000"/>
                </a:solidFill>
              </a:rPr>
              <a:t> </a:t>
            </a:r>
            <a:br>
              <a:rPr lang="en-US" sz="2900" b="0" i="0" u="none" strike="noStrike" baseline="0" dirty="0">
                <a:solidFill>
                  <a:srgbClr val="000000"/>
                </a:solidFill>
              </a:rPr>
            </a:br>
            <a:r>
              <a:rPr lang="en-US" sz="2900" b="0" i="0" u="none" strike="noStrike" baseline="0" dirty="0">
                <a:solidFill>
                  <a:srgbClr val="000000"/>
                </a:solidFill>
              </a:rPr>
              <a:t>Partnering with various St. Louis County school districts, CAASTLC, Inc. provides Case Management and supportive services to students  enrolled in HiSET and Technical Training Programs. </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327140" y="103258"/>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Virtual Class: HiSET (GED)</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B2D24BBA-DC19-43AE-B9EA-60AD1A160C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420F0E05-442F-4509-A732-8291CCAF417F}"/>
              </a:ext>
            </a:extLst>
          </p:cNvPr>
          <p:cNvSpPr txBox="1">
            <a:spLocks/>
          </p:cNvSpPr>
          <p:nvPr/>
        </p:nvSpPr>
        <p:spPr>
          <a:xfrm>
            <a:off x="4449039" y="3221935"/>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446-4425.</a:t>
            </a:r>
          </a:p>
        </p:txBody>
      </p:sp>
    </p:spTree>
    <p:extLst>
      <p:ext uri="{BB962C8B-B14F-4D97-AF65-F5344CB8AC3E}">
        <p14:creationId xmlns:p14="http://schemas.microsoft.com/office/powerpoint/2010/main" val="612063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905081" y="15221"/>
            <a:ext cx="7099813" cy="5055174"/>
          </a:xfrm>
        </p:spPr>
        <p:txBody>
          <a:bodyPr>
            <a:normAutofit/>
          </a:bodyPr>
          <a:lstStyle/>
          <a:p>
            <a:br>
              <a:rPr lang="en-US" sz="2900" dirty="0"/>
            </a:br>
            <a:r>
              <a:rPr lang="en-US" sz="2900" dirty="0"/>
              <a:t>Our Employment Program curriculum teaches job search techniques, retention skills, computer skills and resume building for the job seeker,  especially ex-offenders and those with background challenges. Interactive virtual classes are currently offered with coordinated case management. </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316509" y="71361"/>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Virtual Class: Employment</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221721A6-2F0F-4DB4-8F9F-0BEC2A17C0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1B559749-8AAE-41A5-A868-94FB89DDB5E6}"/>
              </a:ext>
            </a:extLst>
          </p:cNvPr>
          <p:cNvSpPr txBox="1">
            <a:spLocks/>
          </p:cNvSpPr>
          <p:nvPr/>
        </p:nvSpPr>
        <p:spPr>
          <a:xfrm>
            <a:off x="4886977" y="4312847"/>
            <a:ext cx="6944129"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446-4431.</a:t>
            </a:r>
          </a:p>
        </p:txBody>
      </p:sp>
    </p:spTree>
    <p:extLst>
      <p:ext uri="{BB962C8B-B14F-4D97-AF65-F5344CB8AC3E}">
        <p14:creationId xmlns:p14="http://schemas.microsoft.com/office/powerpoint/2010/main" val="3484407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263343" y="209587"/>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Window Air Conditioning Unit Program</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FD75DCDB-351E-46D3-84E2-DAF9202B8B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A21333AC-4DA9-456D-AC4A-D8F13D8A4776}"/>
              </a:ext>
            </a:extLst>
          </p:cNvPr>
          <p:cNvSpPr txBox="1">
            <a:spLocks noGrp="1"/>
          </p:cNvSpPr>
          <p:nvPr>
            <p:ph type="title"/>
          </p:nvPr>
        </p:nvSpPr>
        <p:spPr>
          <a:xfrm>
            <a:off x="4955047" y="4172948"/>
            <a:ext cx="6054725" cy="11290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446-4443. </a:t>
            </a:r>
            <a:r>
              <a:rPr lang="en-US" sz="3000" dirty="0">
                <a:solidFill>
                  <a:srgbClr val="FF0000"/>
                </a:solidFill>
              </a:rPr>
              <a:t>This program is available May – September.</a:t>
            </a:r>
          </a:p>
        </p:txBody>
      </p:sp>
      <p:sp>
        <p:nvSpPr>
          <p:cNvPr id="2" name="TextBox 1">
            <a:extLst>
              <a:ext uri="{FF2B5EF4-FFF2-40B4-BE49-F238E27FC236}">
                <a16:creationId xmlns:a16="http://schemas.microsoft.com/office/drawing/2014/main" id="{A4440D99-D2CE-4642-A1BF-E61DAADA65EB}"/>
              </a:ext>
            </a:extLst>
          </p:cNvPr>
          <p:cNvSpPr txBox="1"/>
          <p:nvPr/>
        </p:nvSpPr>
        <p:spPr>
          <a:xfrm>
            <a:off x="4955047" y="1068728"/>
            <a:ext cx="6823515" cy="3000821"/>
          </a:xfrm>
          <a:prstGeom prst="rect">
            <a:avLst/>
          </a:prstGeom>
          <a:noFill/>
        </p:spPr>
        <p:txBody>
          <a:bodyPr wrap="square" rtlCol="0">
            <a:spAutoFit/>
          </a:bodyPr>
          <a:lstStyle/>
          <a:p>
            <a:pPr>
              <a:lnSpc>
                <a:spcPct val="90000"/>
              </a:lnSpc>
            </a:pPr>
            <a:r>
              <a:rPr lang="en-US" sz="2900" dirty="0">
                <a:latin typeface="+mj-lt"/>
              </a:rPr>
              <a:t>CAASTLC received an allocation of 100 window air conditioning units and LED light bulbs from Heat Up – Cool Down St. Louis and Ameren.  Low-income households with an elderly and/or disabled adult with no working air conditioning in the home are eligible to apply and receive a unit.</a:t>
            </a:r>
          </a:p>
        </p:txBody>
      </p:sp>
    </p:spTree>
    <p:extLst>
      <p:ext uri="{BB962C8B-B14F-4D97-AF65-F5344CB8AC3E}">
        <p14:creationId xmlns:p14="http://schemas.microsoft.com/office/powerpoint/2010/main" val="329760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55713" y="-553214"/>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866844" y="610464"/>
            <a:ext cx="7125986" cy="5055174"/>
          </a:xfrm>
        </p:spPr>
        <p:txBody>
          <a:bodyPr>
            <a:noAutofit/>
          </a:bodyPr>
          <a:lstStyle/>
          <a:p>
            <a:r>
              <a:rPr lang="en-US" sz="2600" dirty="0"/>
              <a:t>The Weatherization Program is administered by the Missouri Department of Natural Resources. </a:t>
            </a:r>
            <a:r>
              <a:rPr lang="en-US" sz="2600" kern="1200" dirty="0">
                <a:solidFill>
                  <a:srgbClr val="000000"/>
                </a:solidFill>
                <a:effectLst/>
                <a:latin typeface="Calibri Light" panose="020F0302020204030204" pitchFamily="34" charset="0"/>
                <a:ea typeface="Times New Roman" panose="02020603050405020304" pitchFamily="18" charset="0"/>
                <a:cs typeface="Times New Roman" panose="02020603050405020304" pitchFamily="18" charset="0"/>
              </a:rPr>
              <a:t>The weatherization program includes an evaluation and diagnostic testing of the homes mechanical systems and possible replacement of items found to be defective or not energy efficient. Reducing air infiltration into the home is a critical component of the weatherization program as well. The average family saves over $437 in utility expenses a year after their home has been weatherized. Income eligible homeowners and renters are eligible for this free service.</a:t>
            </a:r>
            <a:br>
              <a:rPr lang="en-US" sz="2600" dirty="0"/>
            </a:br>
            <a:endParaRPr lang="en-US" sz="26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61321" y="7562"/>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Weatherization Program</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7D03D053-8579-4343-94C8-750FFBD6C9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11BFDD97-CEDF-44D9-B956-7612A5BB2E61}"/>
              </a:ext>
            </a:extLst>
          </p:cNvPr>
          <p:cNvSpPr txBox="1">
            <a:spLocks/>
          </p:cNvSpPr>
          <p:nvPr/>
        </p:nvSpPr>
        <p:spPr>
          <a:xfrm>
            <a:off x="4841800" y="5436006"/>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2600" dirty="0"/>
              <a:t>For more information and to register call, (314) 446-4416.</a:t>
            </a:r>
          </a:p>
        </p:txBody>
      </p:sp>
    </p:spTree>
    <p:extLst>
      <p:ext uri="{BB962C8B-B14F-4D97-AF65-F5344CB8AC3E}">
        <p14:creationId xmlns:p14="http://schemas.microsoft.com/office/powerpoint/2010/main" val="1433738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881849" y="741203"/>
            <a:ext cx="7141153" cy="4561595"/>
          </a:xfrm>
        </p:spPr>
        <p:txBody>
          <a:bodyPr>
            <a:normAutofit/>
          </a:bodyPr>
          <a:lstStyle/>
          <a:p>
            <a:r>
              <a:rPr lang="en-US" sz="2900" dirty="0"/>
              <a:t>Through our farm site in Spanish Lake, CAASTLC’s main goal is to nurture a healthy food culture. Farm share members receive affordably priced boxes of fresh, organically grown produce weekly. Farm tours, volunteer opportunities, cooking classes and farm dinners will be available again in the future.  CAASTLC has a Farm STEM curriculum that is offered to local schools and youth groups.  </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14488" y="42199"/>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Seeds of Hope Farm</a:t>
            </a:r>
            <a:endParaRPr lang="ru-RU" b="1" dirty="0">
              <a:solidFill>
                <a:srgbClr val="FFFFFF"/>
              </a:solidFill>
            </a:endParaRPr>
          </a:p>
        </p:txBody>
      </p:sp>
      <p:pic>
        <p:nvPicPr>
          <p:cNvPr id="7" name="Picture 6" descr="A picture containing drawing&#10;&#10;Description automatically generated">
            <a:extLst>
              <a:ext uri="{FF2B5EF4-FFF2-40B4-BE49-F238E27FC236}">
                <a16:creationId xmlns:a16="http://schemas.microsoft.com/office/drawing/2014/main" id="{24EF53EE-2E7C-42EB-8555-FD4526DBC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097" y="6167549"/>
            <a:ext cx="1766154" cy="466068"/>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2C888F02-0A3D-4864-9A98-8FF7CBFE7B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9" name="Title 1">
            <a:extLst>
              <a:ext uri="{FF2B5EF4-FFF2-40B4-BE49-F238E27FC236}">
                <a16:creationId xmlns:a16="http://schemas.microsoft.com/office/drawing/2014/main" id="{77069158-7E4A-42A7-A26E-8AAB4AE9CDED}"/>
              </a:ext>
            </a:extLst>
          </p:cNvPr>
          <p:cNvSpPr txBox="1">
            <a:spLocks/>
          </p:cNvSpPr>
          <p:nvPr/>
        </p:nvSpPr>
        <p:spPr>
          <a:xfrm>
            <a:off x="4881849" y="5193777"/>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446-4449.</a:t>
            </a:r>
          </a:p>
        </p:txBody>
      </p:sp>
    </p:spTree>
    <p:extLst>
      <p:ext uri="{BB962C8B-B14F-4D97-AF65-F5344CB8AC3E}">
        <p14:creationId xmlns:p14="http://schemas.microsoft.com/office/powerpoint/2010/main" val="294417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434609" y="238554"/>
            <a:ext cx="7417750" cy="882502"/>
          </a:xfrm>
        </p:spPr>
        <p:txBody>
          <a:bodyPr>
            <a:normAutofit fontScale="90000"/>
          </a:bodyPr>
          <a:lstStyle/>
          <a:p>
            <a:r>
              <a:rPr lang="en-US" sz="2000" dirty="0"/>
              <a:t>CAASTLC’s Energy Assistance Programs is designed to alleviate the immediate threat of utility service disconnection and assist with restoration.</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57017" y="581720"/>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Low Income Home Energy Assistance Program (LIHEAP)</a:t>
            </a:r>
            <a:endParaRPr lang="ru-RU" b="1" dirty="0">
              <a:solidFill>
                <a:srgbClr val="FFFFFF"/>
              </a:solidFill>
            </a:endParaRPr>
          </a:p>
        </p:txBody>
      </p:sp>
      <p:pic>
        <p:nvPicPr>
          <p:cNvPr id="10" name="Picture 9" descr="A picture containing drawing&#10;&#10;Description automatically generated">
            <a:extLst>
              <a:ext uri="{FF2B5EF4-FFF2-40B4-BE49-F238E27FC236}">
                <a16:creationId xmlns:a16="http://schemas.microsoft.com/office/drawing/2014/main" id="{0B879AE4-B990-423E-8E50-545BCA6E89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097" y="6167549"/>
            <a:ext cx="1766154" cy="466068"/>
          </a:xfrm>
          <a:prstGeom prst="rect">
            <a:avLst/>
          </a:prstGeom>
        </p:spPr>
      </p:pic>
      <p:graphicFrame>
        <p:nvGraphicFramePr>
          <p:cNvPr id="4" name="Table 6">
            <a:extLst>
              <a:ext uri="{FF2B5EF4-FFF2-40B4-BE49-F238E27FC236}">
                <a16:creationId xmlns:a16="http://schemas.microsoft.com/office/drawing/2014/main" id="{43772EAB-ABE2-4BAC-9705-F71028C111DD}"/>
              </a:ext>
            </a:extLst>
          </p:cNvPr>
          <p:cNvGraphicFramePr>
            <a:graphicFrameLocks noGrp="1"/>
          </p:cNvGraphicFramePr>
          <p:nvPr>
            <p:extLst>
              <p:ext uri="{D42A27DB-BD31-4B8C-83A1-F6EECF244321}">
                <p14:modId xmlns:p14="http://schemas.microsoft.com/office/powerpoint/2010/main" val="638444679"/>
              </p:ext>
            </p:extLst>
          </p:nvPr>
        </p:nvGraphicFramePr>
        <p:xfrm>
          <a:off x="4540101" y="967892"/>
          <a:ext cx="7262036" cy="5516880"/>
        </p:xfrm>
        <a:graphic>
          <a:graphicData uri="http://schemas.openxmlformats.org/drawingml/2006/table">
            <a:tbl>
              <a:tblPr firstRow="1" bandRow="1">
                <a:tableStyleId>{5C22544A-7EE6-4342-B048-85BDC9FD1C3A}</a:tableStyleId>
              </a:tblPr>
              <a:tblGrid>
                <a:gridCol w="1233378">
                  <a:extLst>
                    <a:ext uri="{9D8B030D-6E8A-4147-A177-3AD203B41FA5}">
                      <a16:colId xmlns:a16="http://schemas.microsoft.com/office/drawing/2014/main" val="1187901403"/>
                    </a:ext>
                  </a:extLst>
                </a:gridCol>
                <a:gridCol w="1869967">
                  <a:extLst>
                    <a:ext uri="{9D8B030D-6E8A-4147-A177-3AD203B41FA5}">
                      <a16:colId xmlns:a16="http://schemas.microsoft.com/office/drawing/2014/main" val="1353883254"/>
                    </a:ext>
                  </a:extLst>
                </a:gridCol>
                <a:gridCol w="1828800">
                  <a:extLst>
                    <a:ext uri="{9D8B030D-6E8A-4147-A177-3AD203B41FA5}">
                      <a16:colId xmlns:a16="http://schemas.microsoft.com/office/drawing/2014/main" val="2817383587"/>
                    </a:ext>
                  </a:extLst>
                </a:gridCol>
                <a:gridCol w="1383323">
                  <a:extLst>
                    <a:ext uri="{9D8B030D-6E8A-4147-A177-3AD203B41FA5}">
                      <a16:colId xmlns:a16="http://schemas.microsoft.com/office/drawing/2014/main" val="282981343"/>
                    </a:ext>
                  </a:extLst>
                </a:gridCol>
                <a:gridCol w="946568">
                  <a:extLst>
                    <a:ext uri="{9D8B030D-6E8A-4147-A177-3AD203B41FA5}">
                      <a16:colId xmlns:a16="http://schemas.microsoft.com/office/drawing/2014/main" val="1919431769"/>
                    </a:ext>
                  </a:extLst>
                </a:gridCol>
              </a:tblGrid>
              <a:tr h="176377">
                <a:tc gridSpan="5">
                  <a:txBody>
                    <a:bodyPr/>
                    <a:lstStyle/>
                    <a:p>
                      <a:pPr algn="ctr"/>
                      <a:r>
                        <a:rPr lang="en-US" dirty="0"/>
                        <a:t>Energy Assistance Programs</a:t>
                      </a: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35367984"/>
                  </a:ext>
                </a:extLst>
              </a:tr>
              <a:tr h="176377">
                <a:tc>
                  <a:txBody>
                    <a:bodyPr/>
                    <a:lstStyle/>
                    <a:p>
                      <a:pPr algn="ctr"/>
                      <a:r>
                        <a:rPr lang="en-US" sz="1500" b="0" dirty="0"/>
                        <a:t>Program</a:t>
                      </a:r>
                    </a:p>
                  </a:txBody>
                  <a:tcPr/>
                </a:tc>
                <a:tc>
                  <a:txBody>
                    <a:bodyPr/>
                    <a:lstStyle/>
                    <a:p>
                      <a:pPr algn="ctr"/>
                      <a:r>
                        <a:rPr lang="en-US" sz="1500" b="0" dirty="0"/>
                        <a:t>Grant Details</a:t>
                      </a:r>
                    </a:p>
                  </a:txBody>
                  <a:tcPr/>
                </a:tc>
                <a:tc>
                  <a:txBody>
                    <a:bodyPr/>
                    <a:lstStyle/>
                    <a:p>
                      <a:pPr algn="ctr"/>
                      <a:r>
                        <a:rPr lang="en-US" sz="1500" b="0" dirty="0"/>
                        <a:t>Eligibility</a:t>
                      </a:r>
                    </a:p>
                  </a:txBody>
                  <a:tcPr/>
                </a:tc>
                <a:tc>
                  <a:txBody>
                    <a:bodyPr/>
                    <a:lstStyle/>
                    <a:p>
                      <a:pPr algn="ctr"/>
                      <a:r>
                        <a:rPr lang="en-US" sz="1500" b="0" dirty="0"/>
                        <a:t>Availability</a:t>
                      </a:r>
                    </a:p>
                  </a:txBody>
                  <a:tcPr/>
                </a:tc>
                <a:tc>
                  <a:txBody>
                    <a:bodyPr/>
                    <a:lstStyle/>
                    <a:p>
                      <a:pPr algn="ctr"/>
                      <a:r>
                        <a:rPr lang="en-US" sz="1500" b="0" dirty="0"/>
                        <a:t>Sponsor</a:t>
                      </a:r>
                    </a:p>
                  </a:txBody>
                  <a:tcPr/>
                </a:tc>
                <a:extLst>
                  <a:ext uri="{0D108BD9-81ED-4DB2-BD59-A6C34878D82A}">
                    <a16:rowId xmlns:a16="http://schemas.microsoft.com/office/drawing/2014/main" val="1672182196"/>
                  </a:ext>
                </a:extLst>
              </a:tr>
              <a:tr h="0">
                <a:tc>
                  <a:txBody>
                    <a:bodyPr/>
                    <a:lstStyle/>
                    <a:p>
                      <a:pPr algn="ctr"/>
                      <a:r>
                        <a:rPr lang="en-US" sz="1500" b="0" dirty="0"/>
                        <a:t>LIHEAP Energy Assistance (EA) Grant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Grant for Customer’s </a:t>
                      </a:r>
                      <a:r>
                        <a:rPr lang="en-US" sz="1500" dirty="0">
                          <a:solidFill>
                            <a:srgbClr val="FF0000"/>
                          </a:solidFill>
                        </a:rPr>
                        <a:t>primary or secondary </a:t>
                      </a:r>
                      <a:r>
                        <a:rPr lang="en-US" sz="1500" dirty="0"/>
                        <a:t>heating. Benefit levels:  </a:t>
                      </a:r>
                      <a:r>
                        <a:rPr lang="en-US" sz="1500" dirty="0">
                          <a:solidFill>
                            <a:srgbClr val="FF0000"/>
                          </a:solidFill>
                        </a:rPr>
                        <a:t>Gas - $662</a:t>
                      </a:r>
                      <a:r>
                        <a:rPr lang="en-US" sz="1500" dirty="0"/>
                        <a:t>, </a:t>
                      </a:r>
                      <a:r>
                        <a:rPr lang="en-US" sz="1500" dirty="0">
                          <a:solidFill>
                            <a:srgbClr val="FF0000"/>
                          </a:solidFill>
                        </a:rPr>
                        <a:t>Electric - $636</a:t>
                      </a:r>
                      <a:r>
                        <a:rPr lang="en-US" sz="1500" dirty="0"/>
                        <a:t>. </a:t>
                      </a:r>
                      <a:endParaRPr lang="en-US" dirty="0"/>
                    </a:p>
                  </a:txBody>
                  <a:tcPr anchor="ctr"/>
                </a:tc>
                <a:tc>
                  <a:txBody>
                    <a:bodyPr/>
                    <a:lstStyle/>
                    <a:p>
                      <a:pPr marL="285750" indent="-285750" algn="l">
                        <a:buFont typeface="Arial" panose="020B0604020202020204" pitchFamily="34" charset="0"/>
                        <a:buChar char="•"/>
                      </a:pPr>
                      <a:r>
                        <a:rPr lang="en-US" sz="1500" dirty="0"/>
                        <a:t>Income-based </a:t>
                      </a:r>
                      <a:r>
                        <a:rPr lang="en-US" sz="1500" dirty="0">
                          <a:solidFill>
                            <a:srgbClr val="FF0000"/>
                          </a:solidFill>
                        </a:rPr>
                        <a:t>60% SMI </a:t>
                      </a:r>
                      <a:r>
                        <a:rPr lang="en-US" sz="1500" dirty="0"/>
                        <a:t>or below</a:t>
                      </a:r>
                    </a:p>
                    <a:p>
                      <a:pPr marL="285750" indent="-285750" algn="l">
                        <a:buFont typeface="Arial" panose="020B0604020202020204" pitchFamily="34" charset="0"/>
                        <a:buChar char="•"/>
                      </a:pPr>
                      <a:r>
                        <a:rPr lang="en-US" sz="1500" dirty="0"/>
                        <a:t>Household size</a:t>
                      </a:r>
                    </a:p>
                    <a:p>
                      <a:pPr marL="285750" indent="-285750" algn="l">
                        <a:buFont typeface="Arial" panose="020B0604020202020204" pitchFamily="34" charset="0"/>
                        <a:buChar char="•"/>
                      </a:pPr>
                      <a:r>
                        <a:rPr lang="en-US" sz="1500" dirty="0"/>
                        <a:t>No disconnect notice required</a:t>
                      </a:r>
                    </a:p>
                  </a:txBody>
                  <a:tcPr anchor="ctr"/>
                </a:tc>
                <a:tc>
                  <a:txBody>
                    <a:bodyPr/>
                    <a:lstStyle/>
                    <a:p>
                      <a:pPr algn="l"/>
                      <a:r>
                        <a:rPr lang="en-US" sz="1500" dirty="0"/>
                        <a:t>One-time yearly grant </a:t>
                      </a:r>
                      <a:r>
                        <a:rPr lang="en-US" sz="1500" dirty="0">
                          <a:solidFill>
                            <a:srgbClr val="FF0000"/>
                          </a:solidFill>
                        </a:rPr>
                        <a:t>(Oct. 1 – Sept. 30)</a:t>
                      </a:r>
                    </a:p>
                  </a:txBody>
                  <a:tcPr anchor="ctr"/>
                </a:tc>
                <a:tc>
                  <a:txBody>
                    <a:bodyPr/>
                    <a:lstStyle/>
                    <a:p>
                      <a:pPr algn="ctr"/>
                      <a:r>
                        <a:rPr lang="en-US" sz="1500" dirty="0"/>
                        <a:t>LIHEAP</a:t>
                      </a:r>
                    </a:p>
                  </a:txBody>
                  <a:tcPr anchor="ctr"/>
                </a:tc>
                <a:extLst>
                  <a:ext uri="{0D108BD9-81ED-4DB2-BD59-A6C34878D82A}">
                    <a16:rowId xmlns:a16="http://schemas.microsoft.com/office/drawing/2014/main" val="2419159451"/>
                  </a:ext>
                </a:extLst>
              </a:tr>
              <a:tr h="0">
                <a:tc>
                  <a:txBody>
                    <a:bodyPr/>
                    <a:lstStyle/>
                    <a:p>
                      <a:pPr algn="ctr"/>
                      <a:r>
                        <a:rPr lang="en-US" sz="1500" b="0" dirty="0"/>
                        <a:t>LIHEAP Energy Crisis Intervention (ECIP) Grant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1" dirty="0"/>
                        <a:t>-</a:t>
                      </a:r>
                      <a:r>
                        <a:rPr lang="en-US" sz="1500" dirty="0"/>
                        <a:t>Winter season grant: </a:t>
                      </a:r>
                      <a:r>
                        <a:rPr lang="en-US" sz="1500" dirty="0">
                          <a:solidFill>
                            <a:srgbClr val="FF0000"/>
                          </a:solidFill>
                        </a:rPr>
                        <a:t>disconnection notice no longer required.</a:t>
                      </a:r>
                      <a:r>
                        <a:rPr lang="en-US" sz="1500" dirty="0"/>
                        <a:t> Available for gas and/or electric bill. Benefit level </a:t>
                      </a:r>
                      <a:r>
                        <a:rPr lang="en-US" sz="1500" dirty="0">
                          <a:solidFill>
                            <a:srgbClr val="FF0000"/>
                          </a:solidFill>
                        </a:rPr>
                        <a:t>up to $1600.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5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1" dirty="0"/>
                        <a:t>-</a:t>
                      </a:r>
                      <a:r>
                        <a:rPr lang="en-US" sz="1500" dirty="0"/>
                        <a:t>Summer season grant: </a:t>
                      </a:r>
                      <a:r>
                        <a:rPr lang="en-US" sz="1500" dirty="0">
                          <a:solidFill>
                            <a:srgbClr val="FF0000"/>
                          </a:solidFill>
                        </a:rPr>
                        <a:t>disconnection notice no longer required</a:t>
                      </a:r>
                      <a:r>
                        <a:rPr lang="en-US" sz="1500" dirty="0"/>
                        <a:t>.  Available for </a:t>
                      </a:r>
                      <a:r>
                        <a:rPr lang="en-US" sz="1500" dirty="0">
                          <a:solidFill>
                            <a:srgbClr val="FF0000"/>
                          </a:solidFill>
                        </a:rPr>
                        <a:t>gas and/or electric bill</a:t>
                      </a:r>
                      <a:r>
                        <a:rPr lang="en-US" sz="1500" dirty="0"/>
                        <a:t>. Benefit level </a:t>
                      </a:r>
                      <a:r>
                        <a:rPr lang="en-US" sz="1500" dirty="0">
                          <a:solidFill>
                            <a:srgbClr val="FF0000"/>
                          </a:solidFill>
                        </a:rPr>
                        <a:t>up to $1200</a:t>
                      </a:r>
                      <a:r>
                        <a:rPr lang="en-US" sz="1500" dirty="0"/>
                        <a:t>.</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Meets EA eligibility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Disconnect notice no longer required.</a:t>
                      </a:r>
                    </a:p>
                  </a:txBody>
                  <a:tcPr anchor="ctr"/>
                </a:tc>
                <a:tc>
                  <a:txBody>
                    <a:bodyPr/>
                    <a:lstStyle/>
                    <a:p>
                      <a:pPr algn="l"/>
                      <a:r>
                        <a:rPr lang="en-US" sz="1500" b="1" dirty="0"/>
                        <a:t>-</a:t>
                      </a:r>
                      <a:r>
                        <a:rPr lang="en-US" sz="1500" dirty="0"/>
                        <a:t>Winter season: up to $1600 from </a:t>
                      </a:r>
                      <a:r>
                        <a:rPr lang="en-US" sz="1500" dirty="0">
                          <a:solidFill>
                            <a:srgbClr val="FF0000"/>
                          </a:solidFill>
                        </a:rPr>
                        <a:t>(Nov 1 – May 31)</a:t>
                      </a:r>
                    </a:p>
                    <a:p>
                      <a:pPr algn="l"/>
                      <a:endParaRPr lang="en-US" sz="500" dirty="0"/>
                    </a:p>
                    <a:p>
                      <a:pPr algn="l"/>
                      <a:r>
                        <a:rPr lang="en-US" sz="1500" b="1" dirty="0"/>
                        <a:t>-</a:t>
                      </a:r>
                      <a:r>
                        <a:rPr lang="en-US" sz="1500" dirty="0"/>
                        <a:t>Summer season: up to $1200 from (June 1- Sept 30)  </a:t>
                      </a:r>
                    </a:p>
                  </a:txBody>
                  <a:tcPr anchor="ctr"/>
                </a:tc>
                <a:tc>
                  <a:txBody>
                    <a:bodyPr/>
                    <a:lstStyle/>
                    <a:p>
                      <a:pPr algn="ctr"/>
                      <a:r>
                        <a:rPr lang="en-US" sz="1500" dirty="0"/>
                        <a:t>LIHEAP</a:t>
                      </a:r>
                    </a:p>
                  </a:txBody>
                  <a:tcPr anchor="ctr"/>
                </a:tc>
                <a:extLst>
                  <a:ext uri="{0D108BD9-81ED-4DB2-BD59-A6C34878D82A}">
                    <a16:rowId xmlns:a16="http://schemas.microsoft.com/office/drawing/2014/main" val="505628217"/>
                  </a:ext>
                </a:extLst>
              </a:tr>
            </a:tbl>
          </a:graphicData>
        </a:graphic>
      </p:graphicFrame>
      <p:pic>
        <p:nvPicPr>
          <p:cNvPr id="3" name="Picture 2">
            <a:extLst>
              <a:ext uri="{FF2B5EF4-FFF2-40B4-BE49-F238E27FC236}">
                <a16:creationId xmlns:a16="http://schemas.microsoft.com/office/drawing/2014/main" id="{2F4F4347-8506-41A2-965C-2E4168669A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580" y="4555759"/>
            <a:ext cx="980117" cy="974248"/>
          </a:xfrm>
          <a:prstGeom prst="rect">
            <a:avLst/>
          </a:prstGeom>
        </p:spPr>
      </p:pic>
    </p:spTree>
    <p:extLst>
      <p:ext uri="{BB962C8B-B14F-4D97-AF65-F5344CB8AC3E}">
        <p14:creationId xmlns:p14="http://schemas.microsoft.com/office/powerpoint/2010/main" val="2897981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434609" y="238554"/>
            <a:ext cx="7417750" cy="882502"/>
          </a:xfrm>
        </p:spPr>
        <p:txBody>
          <a:bodyPr>
            <a:normAutofit fontScale="90000"/>
          </a:bodyPr>
          <a:lstStyle/>
          <a:p>
            <a:r>
              <a:rPr lang="en-US" sz="2000" dirty="0"/>
              <a:t>CAASTLC’s Energy Assistance Programs is designed to alleviate the immediate threat of utility service disconnection and assist with restoration.</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57017" y="581720"/>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ENERGY ASSISTANCE PROGRAM</a:t>
            </a:r>
            <a:endParaRPr lang="ru-RU" b="1" dirty="0">
              <a:solidFill>
                <a:srgbClr val="FFFFFF"/>
              </a:solidFill>
            </a:endParaRPr>
          </a:p>
        </p:txBody>
      </p:sp>
      <p:pic>
        <p:nvPicPr>
          <p:cNvPr id="10" name="Picture 9" descr="A picture containing drawing&#10;&#10;Description automatically generated">
            <a:extLst>
              <a:ext uri="{FF2B5EF4-FFF2-40B4-BE49-F238E27FC236}">
                <a16:creationId xmlns:a16="http://schemas.microsoft.com/office/drawing/2014/main" id="{0B879AE4-B990-423E-8E50-545BCA6E89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097" y="6167549"/>
            <a:ext cx="1766154" cy="466068"/>
          </a:xfrm>
          <a:prstGeom prst="rect">
            <a:avLst/>
          </a:prstGeom>
        </p:spPr>
      </p:pic>
      <p:graphicFrame>
        <p:nvGraphicFramePr>
          <p:cNvPr id="4" name="Table 6">
            <a:extLst>
              <a:ext uri="{FF2B5EF4-FFF2-40B4-BE49-F238E27FC236}">
                <a16:creationId xmlns:a16="http://schemas.microsoft.com/office/drawing/2014/main" id="{43772EAB-ABE2-4BAC-9705-F71028C111DD}"/>
              </a:ext>
            </a:extLst>
          </p:cNvPr>
          <p:cNvGraphicFramePr>
            <a:graphicFrameLocks noGrp="1"/>
          </p:cNvGraphicFramePr>
          <p:nvPr>
            <p:extLst>
              <p:ext uri="{D42A27DB-BD31-4B8C-83A1-F6EECF244321}">
                <p14:modId xmlns:p14="http://schemas.microsoft.com/office/powerpoint/2010/main" val="1791528762"/>
              </p:ext>
            </p:extLst>
          </p:nvPr>
        </p:nvGraphicFramePr>
        <p:xfrm>
          <a:off x="4540101" y="967892"/>
          <a:ext cx="7262036" cy="5623560"/>
        </p:xfrm>
        <a:graphic>
          <a:graphicData uri="http://schemas.openxmlformats.org/drawingml/2006/table">
            <a:tbl>
              <a:tblPr firstRow="1" bandRow="1">
                <a:tableStyleId>{5C22544A-7EE6-4342-B048-85BDC9FD1C3A}</a:tableStyleId>
              </a:tblPr>
              <a:tblGrid>
                <a:gridCol w="1233378">
                  <a:extLst>
                    <a:ext uri="{9D8B030D-6E8A-4147-A177-3AD203B41FA5}">
                      <a16:colId xmlns:a16="http://schemas.microsoft.com/office/drawing/2014/main" val="1187901403"/>
                    </a:ext>
                  </a:extLst>
                </a:gridCol>
                <a:gridCol w="1869967">
                  <a:extLst>
                    <a:ext uri="{9D8B030D-6E8A-4147-A177-3AD203B41FA5}">
                      <a16:colId xmlns:a16="http://schemas.microsoft.com/office/drawing/2014/main" val="1353883254"/>
                    </a:ext>
                  </a:extLst>
                </a:gridCol>
                <a:gridCol w="1828800">
                  <a:extLst>
                    <a:ext uri="{9D8B030D-6E8A-4147-A177-3AD203B41FA5}">
                      <a16:colId xmlns:a16="http://schemas.microsoft.com/office/drawing/2014/main" val="2817383587"/>
                    </a:ext>
                  </a:extLst>
                </a:gridCol>
                <a:gridCol w="1383323">
                  <a:extLst>
                    <a:ext uri="{9D8B030D-6E8A-4147-A177-3AD203B41FA5}">
                      <a16:colId xmlns:a16="http://schemas.microsoft.com/office/drawing/2014/main" val="282981343"/>
                    </a:ext>
                  </a:extLst>
                </a:gridCol>
                <a:gridCol w="946568">
                  <a:extLst>
                    <a:ext uri="{9D8B030D-6E8A-4147-A177-3AD203B41FA5}">
                      <a16:colId xmlns:a16="http://schemas.microsoft.com/office/drawing/2014/main" val="1919431769"/>
                    </a:ext>
                  </a:extLst>
                </a:gridCol>
              </a:tblGrid>
              <a:tr h="176377">
                <a:tc gridSpan="5">
                  <a:txBody>
                    <a:bodyPr/>
                    <a:lstStyle/>
                    <a:p>
                      <a:pPr algn="ctr"/>
                      <a:r>
                        <a:rPr lang="en-US" dirty="0"/>
                        <a:t>Energy Assistance Programs (continued)</a:t>
                      </a: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35367984"/>
                  </a:ext>
                </a:extLst>
              </a:tr>
              <a:tr h="176377">
                <a:tc>
                  <a:txBody>
                    <a:bodyPr/>
                    <a:lstStyle/>
                    <a:p>
                      <a:pPr algn="ctr"/>
                      <a:r>
                        <a:rPr lang="en-US" sz="1500" b="0" dirty="0"/>
                        <a:t>Program</a:t>
                      </a:r>
                    </a:p>
                  </a:txBody>
                  <a:tcPr/>
                </a:tc>
                <a:tc>
                  <a:txBody>
                    <a:bodyPr/>
                    <a:lstStyle/>
                    <a:p>
                      <a:pPr algn="ctr"/>
                      <a:r>
                        <a:rPr lang="en-US" sz="1500" b="0" dirty="0"/>
                        <a:t>Grant Details</a:t>
                      </a:r>
                    </a:p>
                  </a:txBody>
                  <a:tcPr/>
                </a:tc>
                <a:tc>
                  <a:txBody>
                    <a:bodyPr/>
                    <a:lstStyle/>
                    <a:p>
                      <a:pPr algn="ctr"/>
                      <a:r>
                        <a:rPr lang="en-US" sz="1500" b="0" dirty="0"/>
                        <a:t>Eligibility</a:t>
                      </a:r>
                    </a:p>
                  </a:txBody>
                  <a:tcPr/>
                </a:tc>
                <a:tc>
                  <a:txBody>
                    <a:bodyPr/>
                    <a:lstStyle/>
                    <a:p>
                      <a:pPr algn="ctr"/>
                      <a:r>
                        <a:rPr lang="en-US" sz="1500" b="0" dirty="0"/>
                        <a:t>Availability</a:t>
                      </a:r>
                    </a:p>
                  </a:txBody>
                  <a:tcPr/>
                </a:tc>
                <a:tc>
                  <a:txBody>
                    <a:bodyPr/>
                    <a:lstStyle/>
                    <a:p>
                      <a:pPr algn="ctr"/>
                      <a:r>
                        <a:rPr lang="en-US" sz="1500" b="0" dirty="0"/>
                        <a:t>Sponsor</a:t>
                      </a:r>
                    </a:p>
                  </a:txBody>
                  <a:tcPr/>
                </a:tc>
                <a:extLst>
                  <a:ext uri="{0D108BD9-81ED-4DB2-BD59-A6C34878D82A}">
                    <a16:rowId xmlns:a16="http://schemas.microsoft.com/office/drawing/2014/main" val="1672182196"/>
                  </a:ext>
                </a:extLst>
              </a:tr>
              <a:tr h="0">
                <a:tc>
                  <a:txBody>
                    <a:bodyPr/>
                    <a:lstStyle/>
                    <a:p>
                      <a:pPr algn="ctr"/>
                      <a:r>
                        <a:rPr lang="en-US" sz="1500" b="0" dirty="0"/>
                        <a:t>Dollar Help</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Grant for Customer’s primary gas heating source only</a:t>
                      </a:r>
                      <a:endParaRPr lang="en-US" dirty="0"/>
                    </a:p>
                  </a:txBody>
                  <a:tcPr anchor="ctr"/>
                </a:tc>
                <a:tc>
                  <a:txBody>
                    <a:bodyPr/>
                    <a:lstStyle/>
                    <a:p>
                      <a:pPr marL="285750" indent="-285750" algn="l">
                        <a:buFont typeface="Arial" panose="020B0604020202020204" pitchFamily="34" charset="0"/>
                        <a:buChar char="•"/>
                      </a:pPr>
                      <a:r>
                        <a:rPr lang="en-US" sz="1500" dirty="0"/>
                        <a:t>Income-based</a:t>
                      </a:r>
                    </a:p>
                    <a:p>
                      <a:pPr marL="285750" indent="-285750" algn="l">
                        <a:buFont typeface="Arial" panose="020B0604020202020204" pitchFamily="34" charset="0"/>
                        <a:buChar char="•"/>
                      </a:pPr>
                      <a:r>
                        <a:rPr lang="en-US" sz="1500" dirty="0"/>
                        <a:t>Household size</a:t>
                      </a:r>
                    </a:p>
                    <a:p>
                      <a:pPr marL="285750" indent="-285750" algn="l">
                        <a:buFont typeface="Arial" panose="020B0604020202020204" pitchFamily="34" charset="0"/>
                        <a:buChar char="•"/>
                      </a:pPr>
                      <a:r>
                        <a:rPr lang="en-US" sz="1500" dirty="0"/>
                        <a:t>Pending available funding</a:t>
                      </a:r>
                    </a:p>
                  </a:txBody>
                  <a:tcPr anchor="ctr"/>
                </a:tc>
                <a:tc>
                  <a:txBody>
                    <a:bodyPr/>
                    <a:lstStyle/>
                    <a:p>
                      <a:pPr algn="l"/>
                      <a:r>
                        <a:rPr lang="en-US" sz="1500" dirty="0"/>
                        <a:t>One-time yearly grant pending funding</a:t>
                      </a:r>
                    </a:p>
                  </a:txBody>
                  <a:tcPr anchor="ctr"/>
                </a:tc>
                <a:tc>
                  <a:txBody>
                    <a:bodyPr/>
                    <a:lstStyle/>
                    <a:p>
                      <a:pPr algn="ctr"/>
                      <a:r>
                        <a:rPr lang="en-US" sz="1500" dirty="0"/>
                        <a:t>Spire</a:t>
                      </a:r>
                    </a:p>
                  </a:txBody>
                  <a:tcPr anchor="ctr"/>
                </a:tc>
                <a:extLst>
                  <a:ext uri="{0D108BD9-81ED-4DB2-BD59-A6C34878D82A}">
                    <a16:rowId xmlns:a16="http://schemas.microsoft.com/office/drawing/2014/main" val="2419159451"/>
                  </a:ext>
                </a:extLst>
              </a:tr>
              <a:tr h="1226820">
                <a:tc>
                  <a:txBody>
                    <a:bodyPr/>
                    <a:lstStyle/>
                    <a:p>
                      <a:pPr algn="ctr"/>
                      <a:r>
                        <a:rPr lang="en-US" sz="1500" b="0" dirty="0"/>
                        <a:t>Dollar More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0" dirty="0"/>
                        <a:t>Grant for gas and electric utilities that are disconnected or in threat of disconnection</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Income based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Household size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Pending available funding</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One-time yearly grant pending funding</a:t>
                      </a:r>
                    </a:p>
                    <a:p>
                      <a:pPr algn="l"/>
                      <a:endParaRPr lang="en-US" sz="1500" dirty="0"/>
                    </a:p>
                  </a:txBody>
                  <a:tcPr anchor="ctr"/>
                </a:tc>
                <a:tc>
                  <a:txBody>
                    <a:bodyPr/>
                    <a:lstStyle/>
                    <a:p>
                      <a:pPr algn="ctr"/>
                      <a:r>
                        <a:rPr lang="en-US" sz="1500" dirty="0"/>
                        <a:t>Ameren MO </a:t>
                      </a:r>
                    </a:p>
                  </a:txBody>
                  <a:tcPr anchor="ctr"/>
                </a:tc>
                <a:extLst>
                  <a:ext uri="{0D108BD9-81ED-4DB2-BD59-A6C34878D82A}">
                    <a16:rowId xmlns:a16="http://schemas.microsoft.com/office/drawing/2014/main" val="505628217"/>
                  </a:ext>
                </a:extLst>
              </a:tr>
              <a:tr h="1226820">
                <a:tc>
                  <a:txBody>
                    <a:bodyPr/>
                    <a:lstStyle/>
                    <a:p>
                      <a:pPr algn="ctr"/>
                      <a:r>
                        <a:rPr lang="en-US" sz="1500" b="0" dirty="0"/>
                        <a:t>Keeping Current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0" dirty="0"/>
                        <a:t>Grant for electric budget assistance includes a monthly bill credit and reduces amount owed</a:t>
                      </a:r>
                    </a:p>
                  </a:txBody>
                  <a:tcPr anchor="ctr"/>
                </a:tc>
                <a:tc>
                  <a:txBody>
                    <a:bodyPr/>
                    <a:lstStyle/>
                    <a:p>
                      <a:pPr marL="285750" indent="-285750" algn="l">
                        <a:buFont typeface="Arial" panose="020B0604020202020204" pitchFamily="34" charset="0"/>
                        <a:buChar char="•"/>
                      </a:pPr>
                      <a:r>
                        <a:rPr lang="en-US" sz="1500" dirty="0"/>
                        <a:t>Income-based</a:t>
                      </a:r>
                    </a:p>
                    <a:p>
                      <a:pPr marL="285750" indent="-285750" algn="l">
                        <a:buFont typeface="Arial" panose="020B0604020202020204" pitchFamily="34" charset="0"/>
                        <a:buChar char="•"/>
                      </a:pPr>
                      <a:r>
                        <a:rPr lang="en-US" sz="1500" dirty="0"/>
                        <a:t>Household size</a:t>
                      </a:r>
                    </a:p>
                    <a:p>
                      <a:pPr marL="285750" indent="-285750" algn="l">
                        <a:buFont typeface="Arial" panose="020B0604020202020204" pitchFamily="34" charset="0"/>
                        <a:buChar char="•"/>
                      </a:pPr>
                      <a:r>
                        <a:rPr lang="en-US" sz="1500" dirty="0"/>
                        <a:t>Pending available funding</a:t>
                      </a:r>
                    </a:p>
                    <a:p>
                      <a:pPr marL="285750" indent="-285750" algn="l">
                        <a:buFont typeface="Arial" panose="020B0604020202020204" pitchFamily="34" charset="0"/>
                        <a:buChar char="•"/>
                      </a:pPr>
                      <a:r>
                        <a:rPr lang="en-US" sz="1500" dirty="0"/>
                        <a:t>Customer copay</a:t>
                      </a:r>
                    </a:p>
                  </a:txBody>
                  <a:tcPr anchor="ctr"/>
                </a:tc>
                <a:tc>
                  <a:txBody>
                    <a:bodyPr/>
                    <a:lstStyle/>
                    <a:p>
                      <a:pPr marL="285750" indent="-285750" algn="l">
                        <a:buFont typeface="Arial" panose="020B0604020202020204" pitchFamily="34" charset="0"/>
                        <a:buChar char="•"/>
                      </a:pPr>
                      <a:r>
                        <a:rPr lang="en-US" sz="1500" dirty="0"/>
                        <a:t>One-time</a:t>
                      </a:r>
                    </a:p>
                    <a:p>
                      <a:pPr marL="285750" indent="-285750" algn="l">
                        <a:buFont typeface="Arial" panose="020B0604020202020204" pitchFamily="34" charset="0"/>
                        <a:buChar char="•"/>
                      </a:pPr>
                      <a:r>
                        <a:rPr lang="en-US" sz="1500" dirty="0"/>
                        <a:t>Pending funding</a:t>
                      </a:r>
                    </a:p>
                  </a:txBody>
                  <a:tcPr/>
                </a:tc>
                <a:tc>
                  <a:txBody>
                    <a:bodyPr/>
                    <a:lstStyle/>
                    <a:p>
                      <a:pPr algn="ctr"/>
                      <a:r>
                        <a:rPr lang="en-US" sz="1500" dirty="0"/>
                        <a:t>Ameren MO</a:t>
                      </a:r>
                    </a:p>
                  </a:txBody>
                  <a:tcPr anchor="ctr"/>
                </a:tc>
                <a:extLst>
                  <a:ext uri="{0D108BD9-81ED-4DB2-BD59-A6C34878D82A}">
                    <a16:rowId xmlns:a16="http://schemas.microsoft.com/office/drawing/2014/main" val="369989637"/>
                  </a:ext>
                </a:extLst>
              </a:tr>
              <a:tr h="1226820">
                <a:tc>
                  <a:txBody>
                    <a:bodyPr/>
                    <a:lstStyle/>
                    <a:p>
                      <a:pPr algn="ctr"/>
                      <a:r>
                        <a:rPr lang="en-US" sz="1500" b="0" dirty="0"/>
                        <a:t>Spire Affordability Program</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0" dirty="0"/>
                        <a:t>Grant for gas budget assistance includes a monthly bill credit and reduces amount owed</a:t>
                      </a:r>
                    </a:p>
                  </a:txBody>
                  <a:tcPr anchor="ctr"/>
                </a:tc>
                <a:tc>
                  <a:txBody>
                    <a:bodyPr/>
                    <a:lstStyle/>
                    <a:p>
                      <a:pPr marL="285750" indent="-285750" algn="l">
                        <a:buFont typeface="Arial" panose="020B0604020202020204" pitchFamily="34" charset="0"/>
                        <a:buChar char="•"/>
                      </a:pPr>
                      <a:r>
                        <a:rPr lang="en-US" sz="1500" dirty="0"/>
                        <a:t>Income-based</a:t>
                      </a:r>
                    </a:p>
                    <a:p>
                      <a:pPr marL="285750" indent="-285750" algn="l">
                        <a:buFont typeface="Arial" panose="020B0604020202020204" pitchFamily="34" charset="0"/>
                        <a:buChar char="•"/>
                      </a:pPr>
                      <a:r>
                        <a:rPr lang="en-US" sz="1500" dirty="0"/>
                        <a:t>Household size</a:t>
                      </a:r>
                    </a:p>
                    <a:p>
                      <a:pPr marL="285750" indent="-285750" algn="l">
                        <a:buFont typeface="Arial" panose="020B0604020202020204" pitchFamily="34" charset="0"/>
                        <a:buChar char="•"/>
                      </a:pPr>
                      <a:r>
                        <a:rPr lang="en-US" sz="1500" dirty="0"/>
                        <a:t>Pending available funding</a:t>
                      </a:r>
                    </a:p>
                    <a:p>
                      <a:pPr marL="285750" indent="-285750" algn="l">
                        <a:buFont typeface="Arial" panose="020B0604020202020204" pitchFamily="34" charset="0"/>
                        <a:buChar char="•"/>
                      </a:pPr>
                      <a:r>
                        <a:rPr lang="en-US" sz="1500" dirty="0"/>
                        <a:t>Customer copay</a:t>
                      </a:r>
                    </a:p>
                  </a:txBody>
                  <a:tcPr anchor="ctr"/>
                </a:tc>
                <a:tc>
                  <a:txBody>
                    <a:bodyPr/>
                    <a:lstStyle/>
                    <a:p>
                      <a:pPr marL="285750" indent="-285750" algn="l">
                        <a:buFont typeface="Arial" panose="020B0604020202020204" pitchFamily="34" charset="0"/>
                        <a:buChar char="•"/>
                      </a:pPr>
                      <a:r>
                        <a:rPr lang="en-US" sz="1500" dirty="0"/>
                        <a:t>One-time</a:t>
                      </a:r>
                    </a:p>
                    <a:p>
                      <a:pPr marL="285750" indent="-285750" algn="l">
                        <a:buFont typeface="Arial" panose="020B0604020202020204" pitchFamily="34" charset="0"/>
                        <a:buChar char="•"/>
                      </a:pPr>
                      <a:r>
                        <a:rPr lang="en-US" sz="1500" dirty="0"/>
                        <a:t>Pending funding</a:t>
                      </a:r>
                    </a:p>
                    <a:p>
                      <a:pPr algn="l"/>
                      <a:endParaRPr lang="en-US" sz="1500" dirty="0"/>
                    </a:p>
                  </a:txBody>
                  <a:tcPr anchor="ctr"/>
                </a:tc>
                <a:tc>
                  <a:txBody>
                    <a:bodyPr/>
                    <a:lstStyle/>
                    <a:p>
                      <a:pPr algn="ctr"/>
                      <a:r>
                        <a:rPr lang="en-US" sz="1500" dirty="0"/>
                        <a:t>Spire</a:t>
                      </a:r>
                    </a:p>
                  </a:txBody>
                  <a:tcPr anchor="ctr"/>
                </a:tc>
                <a:extLst>
                  <a:ext uri="{0D108BD9-81ED-4DB2-BD59-A6C34878D82A}">
                    <a16:rowId xmlns:a16="http://schemas.microsoft.com/office/drawing/2014/main" val="92847974"/>
                  </a:ext>
                </a:extLst>
              </a:tr>
            </a:tbl>
          </a:graphicData>
        </a:graphic>
      </p:graphicFrame>
    </p:spTree>
    <p:extLst>
      <p:ext uri="{BB962C8B-B14F-4D97-AF65-F5344CB8AC3E}">
        <p14:creationId xmlns:p14="http://schemas.microsoft.com/office/powerpoint/2010/main" val="2250298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157967" y="1158208"/>
            <a:ext cx="8027582" cy="4791662"/>
          </a:xfrm>
        </p:spPr>
        <p:txBody>
          <a:bodyPr>
            <a:noAutofit/>
          </a:bodyPr>
          <a:lstStyle/>
          <a:p>
            <a:pPr algn="ctr"/>
            <a:r>
              <a:rPr lang="en-US" sz="3300" dirty="0"/>
              <a:t>The mission of CAASTLC is to stabilize and enrich vulnerable households by instilling hope and creating pathways to empowerment.  We are committed to helping the families and communities of St. Louis County transition from poverty to                 self-sufficiency for present and future generations.</a:t>
            </a:r>
            <a:endParaRPr lang="en-US" sz="30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604892" y="369067"/>
            <a:ext cx="4269833"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CAASTLC’s  Mission</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661D03ED-7EFC-42EE-A406-9B3E8EC51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Tree>
    <p:extLst>
      <p:ext uri="{BB962C8B-B14F-4D97-AF65-F5344CB8AC3E}">
        <p14:creationId xmlns:p14="http://schemas.microsoft.com/office/powerpoint/2010/main" val="229446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434609" y="238554"/>
            <a:ext cx="7417750" cy="882502"/>
          </a:xfrm>
        </p:spPr>
        <p:txBody>
          <a:bodyPr>
            <a:normAutofit fontScale="90000"/>
          </a:bodyPr>
          <a:lstStyle/>
          <a:p>
            <a:r>
              <a:rPr lang="en-US" sz="2000" dirty="0"/>
              <a:t>CAASTLC’s Energy Assistance Programs is designed to alleviate the immediate threat of utility service disconnection and assist with restoration.</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210180" y="581720"/>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ENERGY ASSISTANCE PROGRAM</a:t>
            </a:r>
            <a:endParaRPr lang="ru-RU" b="1" dirty="0">
              <a:solidFill>
                <a:srgbClr val="FFFFFF"/>
              </a:solidFill>
            </a:endParaRPr>
          </a:p>
        </p:txBody>
      </p:sp>
      <p:pic>
        <p:nvPicPr>
          <p:cNvPr id="10" name="Picture 9" descr="A picture containing drawing&#10;&#10;Description automatically generated">
            <a:extLst>
              <a:ext uri="{FF2B5EF4-FFF2-40B4-BE49-F238E27FC236}">
                <a16:creationId xmlns:a16="http://schemas.microsoft.com/office/drawing/2014/main" id="{0B879AE4-B990-423E-8E50-545BCA6E89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097" y="6167549"/>
            <a:ext cx="1766154" cy="466068"/>
          </a:xfrm>
          <a:prstGeom prst="rect">
            <a:avLst/>
          </a:prstGeom>
        </p:spPr>
      </p:pic>
      <p:graphicFrame>
        <p:nvGraphicFramePr>
          <p:cNvPr id="4" name="Table 6">
            <a:extLst>
              <a:ext uri="{FF2B5EF4-FFF2-40B4-BE49-F238E27FC236}">
                <a16:creationId xmlns:a16="http://schemas.microsoft.com/office/drawing/2014/main" id="{43772EAB-ABE2-4BAC-9705-F71028C111DD}"/>
              </a:ext>
            </a:extLst>
          </p:cNvPr>
          <p:cNvGraphicFramePr>
            <a:graphicFrameLocks noGrp="1"/>
          </p:cNvGraphicFramePr>
          <p:nvPr>
            <p:extLst>
              <p:ext uri="{D42A27DB-BD31-4B8C-83A1-F6EECF244321}">
                <p14:modId xmlns:p14="http://schemas.microsoft.com/office/powerpoint/2010/main" val="3448941816"/>
              </p:ext>
            </p:extLst>
          </p:nvPr>
        </p:nvGraphicFramePr>
        <p:xfrm>
          <a:off x="4540101" y="967892"/>
          <a:ext cx="7262036" cy="3375660"/>
        </p:xfrm>
        <a:graphic>
          <a:graphicData uri="http://schemas.openxmlformats.org/drawingml/2006/table">
            <a:tbl>
              <a:tblPr firstRow="1" bandRow="1">
                <a:tableStyleId>{5C22544A-7EE6-4342-B048-85BDC9FD1C3A}</a:tableStyleId>
              </a:tblPr>
              <a:tblGrid>
                <a:gridCol w="1233378">
                  <a:extLst>
                    <a:ext uri="{9D8B030D-6E8A-4147-A177-3AD203B41FA5}">
                      <a16:colId xmlns:a16="http://schemas.microsoft.com/office/drawing/2014/main" val="1187901403"/>
                    </a:ext>
                  </a:extLst>
                </a:gridCol>
                <a:gridCol w="1869967">
                  <a:extLst>
                    <a:ext uri="{9D8B030D-6E8A-4147-A177-3AD203B41FA5}">
                      <a16:colId xmlns:a16="http://schemas.microsoft.com/office/drawing/2014/main" val="1353883254"/>
                    </a:ext>
                  </a:extLst>
                </a:gridCol>
                <a:gridCol w="1828800">
                  <a:extLst>
                    <a:ext uri="{9D8B030D-6E8A-4147-A177-3AD203B41FA5}">
                      <a16:colId xmlns:a16="http://schemas.microsoft.com/office/drawing/2014/main" val="2817383587"/>
                    </a:ext>
                  </a:extLst>
                </a:gridCol>
                <a:gridCol w="1383323">
                  <a:extLst>
                    <a:ext uri="{9D8B030D-6E8A-4147-A177-3AD203B41FA5}">
                      <a16:colId xmlns:a16="http://schemas.microsoft.com/office/drawing/2014/main" val="282981343"/>
                    </a:ext>
                  </a:extLst>
                </a:gridCol>
                <a:gridCol w="946568">
                  <a:extLst>
                    <a:ext uri="{9D8B030D-6E8A-4147-A177-3AD203B41FA5}">
                      <a16:colId xmlns:a16="http://schemas.microsoft.com/office/drawing/2014/main" val="1919431769"/>
                    </a:ext>
                  </a:extLst>
                </a:gridCol>
              </a:tblGrid>
              <a:tr h="176377">
                <a:tc gridSpan="5">
                  <a:txBody>
                    <a:bodyPr/>
                    <a:lstStyle/>
                    <a:p>
                      <a:pPr algn="ctr"/>
                      <a:r>
                        <a:rPr lang="en-US" dirty="0"/>
                        <a:t>Energy Assistance Programs (continued)</a:t>
                      </a: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35367984"/>
                  </a:ext>
                </a:extLst>
              </a:tr>
              <a:tr h="176377">
                <a:tc>
                  <a:txBody>
                    <a:bodyPr/>
                    <a:lstStyle/>
                    <a:p>
                      <a:pPr algn="ctr"/>
                      <a:r>
                        <a:rPr lang="en-US" sz="1500" b="0" dirty="0"/>
                        <a:t>Program</a:t>
                      </a:r>
                    </a:p>
                  </a:txBody>
                  <a:tcPr/>
                </a:tc>
                <a:tc>
                  <a:txBody>
                    <a:bodyPr/>
                    <a:lstStyle/>
                    <a:p>
                      <a:pPr algn="ctr"/>
                      <a:r>
                        <a:rPr lang="en-US" sz="1500" b="0" dirty="0"/>
                        <a:t>Grant Details</a:t>
                      </a:r>
                    </a:p>
                  </a:txBody>
                  <a:tcPr/>
                </a:tc>
                <a:tc>
                  <a:txBody>
                    <a:bodyPr/>
                    <a:lstStyle/>
                    <a:p>
                      <a:pPr algn="ctr"/>
                      <a:r>
                        <a:rPr lang="en-US" sz="1500" b="0" dirty="0"/>
                        <a:t>Eligibility</a:t>
                      </a:r>
                    </a:p>
                  </a:txBody>
                  <a:tcPr/>
                </a:tc>
                <a:tc>
                  <a:txBody>
                    <a:bodyPr/>
                    <a:lstStyle/>
                    <a:p>
                      <a:pPr algn="ctr"/>
                      <a:r>
                        <a:rPr lang="en-US" sz="1500" b="0" dirty="0"/>
                        <a:t>Availability</a:t>
                      </a:r>
                    </a:p>
                  </a:txBody>
                  <a:tcPr/>
                </a:tc>
                <a:tc>
                  <a:txBody>
                    <a:bodyPr/>
                    <a:lstStyle/>
                    <a:p>
                      <a:pPr algn="ctr"/>
                      <a:r>
                        <a:rPr lang="en-US" sz="1500" b="0" dirty="0"/>
                        <a:t>Sponsor</a:t>
                      </a:r>
                    </a:p>
                  </a:txBody>
                  <a:tcPr/>
                </a:tc>
                <a:extLst>
                  <a:ext uri="{0D108BD9-81ED-4DB2-BD59-A6C34878D82A}">
                    <a16:rowId xmlns:a16="http://schemas.microsoft.com/office/drawing/2014/main" val="1672182196"/>
                  </a:ext>
                </a:extLst>
              </a:tr>
              <a:tr h="0">
                <a:tc>
                  <a:txBody>
                    <a:bodyPr/>
                    <a:lstStyle/>
                    <a:p>
                      <a:pPr algn="ctr"/>
                      <a:r>
                        <a:rPr lang="en-US" sz="1500" b="0" dirty="0"/>
                        <a:t>Clean Slate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0" dirty="0"/>
                        <a:t>Grant for electric budget assistance to eliminate past balance.</a:t>
                      </a:r>
                    </a:p>
                  </a:txBody>
                  <a:tcPr anchor="ctr"/>
                </a:tc>
                <a:tc>
                  <a:txBody>
                    <a:bodyPr/>
                    <a:lstStyle/>
                    <a:p>
                      <a:pPr marL="285750" indent="-285750" algn="l">
                        <a:buFont typeface="Arial" panose="020B0604020202020204" pitchFamily="34" charset="0"/>
                        <a:buChar char="•"/>
                      </a:pPr>
                      <a:r>
                        <a:rPr lang="en-US" sz="1500" dirty="0"/>
                        <a:t>Income-based</a:t>
                      </a:r>
                    </a:p>
                    <a:p>
                      <a:pPr marL="285750" indent="-285750" algn="l">
                        <a:buFont typeface="Arial" panose="020B0604020202020204" pitchFamily="34" charset="0"/>
                        <a:buChar char="•"/>
                      </a:pPr>
                      <a:r>
                        <a:rPr lang="en-US" sz="1500" dirty="0"/>
                        <a:t>Household size</a:t>
                      </a:r>
                    </a:p>
                    <a:p>
                      <a:pPr marL="285750" indent="-285750" algn="l">
                        <a:buFont typeface="Arial" panose="020B0604020202020204" pitchFamily="34" charset="0"/>
                        <a:buChar char="•"/>
                      </a:pPr>
                      <a:r>
                        <a:rPr lang="en-US" sz="1500" dirty="0"/>
                        <a:t>Pending available funding</a:t>
                      </a:r>
                    </a:p>
                    <a:p>
                      <a:pPr marL="285750" indent="-285750" algn="l">
                        <a:buFont typeface="Arial" panose="020B0604020202020204" pitchFamily="34" charset="0"/>
                        <a:buChar char="•"/>
                      </a:pPr>
                      <a:r>
                        <a:rPr lang="en-US" sz="1500" dirty="0"/>
                        <a:t>Customer copay 25% of total bill</a:t>
                      </a:r>
                    </a:p>
                  </a:txBody>
                  <a:tcPr anchor="ctr"/>
                </a:tc>
                <a:tc>
                  <a:txBody>
                    <a:bodyPr/>
                    <a:lstStyle/>
                    <a:p>
                      <a:pPr marL="285750" indent="-285750" algn="l">
                        <a:buFont typeface="Arial" panose="020B0604020202020204" pitchFamily="34" charset="0"/>
                        <a:buChar char="•"/>
                      </a:pPr>
                      <a:r>
                        <a:rPr lang="en-US" sz="1500" dirty="0"/>
                        <a:t>On-time</a:t>
                      </a:r>
                    </a:p>
                    <a:p>
                      <a:pPr marL="285750" indent="-285750" algn="l">
                        <a:buFont typeface="Arial" panose="020B0604020202020204" pitchFamily="34" charset="0"/>
                        <a:buChar char="•"/>
                      </a:pPr>
                      <a:r>
                        <a:rPr lang="en-US" sz="1500" dirty="0"/>
                        <a:t>Pending funding</a:t>
                      </a:r>
                    </a:p>
                  </a:txBody>
                  <a:tcPr/>
                </a:tc>
                <a:tc>
                  <a:txBody>
                    <a:bodyPr/>
                    <a:lstStyle/>
                    <a:p>
                      <a:pPr algn="ctr"/>
                      <a:r>
                        <a:rPr lang="en-US" sz="1500" dirty="0"/>
                        <a:t>Ameren MO</a:t>
                      </a:r>
                    </a:p>
                  </a:txBody>
                  <a:tcPr anchor="ctr"/>
                </a:tc>
                <a:extLst>
                  <a:ext uri="{0D108BD9-81ED-4DB2-BD59-A6C34878D82A}">
                    <a16:rowId xmlns:a16="http://schemas.microsoft.com/office/drawing/2014/main" val="2419159451"/>
                  </a:ext>
                </a:extLst>
              </a:tr>
              <a:tr h="1226820">
                <a:tc>
                  <a:txBody>
                    <a:bodyPr/>
                    <a:lstStyle/>
                    <a:p>
                      <a:pPr algn="ctr"/>
                      <a:r>
                        <a:rPr lang="en-US" sz="1500" b="0" dirty="0"/>
                        <a:t>Heat-Up – Cool Down St. Louis (HUSTL)</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500" b="0" dirty="0"/>
                        <a:t>Grant for gas and electric bill assistance</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Income-based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dirty="0"/>
                        <a:t>Pending available funding</a:t>
                      </a:r>
                    </a:p>
                  </a:txBody>
                  <a:tcPr anchor="ctr"/>
                </a:tc>
                <a:tc>
                  <a:txBody>
                    <a:bodyPr/>
                    <a:lstStyle/>
                    <a:p>
                      <a:pPr marL="285750" indent="-285750" algn="l">
                        <a:buFont typeface="Arial" panose="020B0604020202020204" pitchFamily="34" charset="0"/>
                        <a:buChar char="•"/>
                      </a:pPr>
                      <a:r>
                        <a:rPr lang="en-US" sz="1500" dirty="0"/>
                        <a:t>On-time</a:t>
                      </a:r>
                    </a:p>
                    <a:p>
                      <a:pPr marL="285750" indent="-285750" algn="l">
                        <a:buFont typeface="Arial" panose="020B0604020202020204" pitchFamily="34" charset="0"/>
                        <a:buChar char="•"/>
                      </a:pPr>
                      <a:r>
                        <a:rPr lang="en-US" sz="1500" dirty="0"/>
                        <a:t>Pending funding</a:t>
                      </a:r>
                    </a:p>
                  </a:txBody>
                  <a:tcPr/>
                </a:tc>
                <a:tc>
                  <a:txBody>
                    <a:bodyPr/>
                    <a:lstStyle/>
                    <a:p>
                      <a:pPr algn="ctr"/>
                      <a:r>
                        <a:rPr lang="en-US" sz="1500" dirty="0"/>
                        <a:t>Heat-Up- Cool Down St. Louis</a:t>
                      </a:r>
                    </a:p>
                  </a:txBody>
                  <a:tcPr anchor="ctr"/>
                </a:tc>
                <a:extLst>
                  <a:ext uri="{0D108BD9-81ED-4DB2-BD59-A6C34878D82A}">
                    <a16:rowId xmlns:a16="http://schemas.microsoft.com/office/drawing/2014/main" val="505628217"/>
                  </a:ext>
                </a:extLst>
              </a:tr>
            </a:tbl>
          </a:graphicData>
        </a:graphic>
      </p:graphicFrame>
      <p:sp>
        <p:nvSpPr>
          <p:cNvPr id="8" name="Title 1">
            <a:extLst>
              <a:ext uri="{FF2B5EF4-FFF2-40B4-BE49-F238E27FC236}">
                <a16:creationId xmlns:a16="http://schemas.microsoft.com/office/drawing/2014/main" id="{7696DAC5-7ECD-4D70-A137-A3B1811F658F}"/>
              </a:ext>
            </a:extLst>
          </p:cNvPr>
          <p:cNvSpPr txBox="1">
            <a:spLocks/>
          </p:cNvSpPr>
          <p:nvPr/>
        </p:nvSpPr>
        <p:spPr>
          <a:xfrm>
            <a:off x="4740642" y="5072890"/>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446-4420.</a:t>
            </a:r>
          </a:p>
        </p:txBody>
      </p:sp>
    </p:spTree>
    <p:extLst>
      <p:ext uri="{BB962C8B-B14F-4D97-AF65-F5344CB8AC3E}">
        <p14:creationId xmlns:p14="http://schemas.microsoft.com/office/powerpoint/2010/main" val="4272026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08106" y="-625708"/>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434609" y="238554"/>
            <a:ext cx="7417750" cy="882502"/>
          </a:xfrm>
        </p:spPr>
        <p:txBody>
          <a:bodyPr>
            <a:normAutofit/>
          </a:bodyPr>
          <a:lstStyle/>
          <a:p>
            <a:r>
              <a:rPr lang="en-US" sz="2000" dirty="0"/>
              <a:t>. </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57017" y="581720"/>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Any Questions?</a:t>
            </a:r>
            <a:endParaRPr lang="ru-RU" b="1" dirty="0">
              <a:solidFill>
                <a:srgbClr val="FFFFFF"/>
              </a:solidFill>
            </a:endParaRPr>
          </a:p>
        </p:txBody>
      </p:sp>
      <p:pic>
        <p:nvPicPr>
          <p:cNvPr id="10" name="Picture 9" descr="A picture containing drawing&#10;&#10;Description automatically generated">
            <a:extLst>
              <a:ext uri="{FF2B5EF4-FFF2-40B4-BE49-F238E27FC236}">
                <a16:creationId xmlns:a16="http://schemas.microsoft.com/office/drawing/2014/main" id="{0B879AE4-B990-423E-8E50-545BCA6E89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097" y="6167549"/>
            <a:ext cx="1766154" cy="46606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F14E7AA2-969F-42EC-82A1-6026A1903C15}"/>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71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605055" y="581720"/>
            <a:ext cx="3255042" cy="3255042"/>
          </a:xfrm>
          <a:prstGeom prst="rect">
            <a:avLst/>
          </a:prstGeom>
          <a:effectLst/>
        </p:spPr>
      </p:pic>
      <p:sp>
        <p:nvSpPr>
          <p:cNvPr id="8" name="TextBox 7">
            <a:extLst>
              <a:ext uri="{FF2B5EF4-FFF2-40B4-BE49-F238E27FC236}">
                <a16:creationId xmlns:a16="http://schemas.microsoft.com/office/drawing/2014/main" id="{F544F1D4-2CE5-4071-94E2-8BDBF1D11857}"/>
              </a:ext>
            </a:extLst>
          </p:cNvPr>
          <p:cNvSpPr txBox="1"/>
          <p:nvPr/>
        </p:nvSpPr>
        <p:spPr>
          <a:xfrm>
            <a:off x="3113568" y="7368363"/>
            <a:ext cx="6858000" cy="230832"/>
          </a:xfrm>
          <a:prstGeom prst="rect">
            <a:avLst/>
          </a:prstGeom>
          <a:noFill/>
        </p:spPr>
        <p:txBody>
          <a:bodyPr wrap="square" rtlCol="0">
            <a:spAutoFit/>
          </a:bodyPr>
          <a:lstStyle/>
          <a:p>
            <a:r>
              <a:rPr lang="en-US" sz="900" dirty="0">
                <a:hlinkClick r:id="rId5" tooltip="https://en.wikipedia.org/wiki/File:Blue_question_mark_(italic).svg"/>
              </a:rPr>
              <a:t>This Photo</a:t>
            </a:r>
            <a:r>
              <a:rPr lang="en-US" sz="900" dirty="0"/>
              <a:t> by Unknown Author is licensed under </a:t>
            </a:r>
            <a:r>
              <a:rPr lang="en-US" sz="900" dirty="0">
                <a:hlinkClick r:id="rId6" tooltip="https://creativecommons.org/licenses/by-sa/3.0/"/>
              </a:rPr>
              <a:t>CC BY-SA</a:t>
            </a:r>
            <a:endParaRPr lang="en-US" sz="900" dirty="0"/>
          </a:p>
        </p:txBody>
      </p:sp>
      <p:sp>
        <p:nvSpPr>
          <p:cNvPr id="3" name="TextBox 2">
            <a:extLst>
              <a:ext uri="{FF2B5EF4-FFF2-40B4-BE49-F238E27FC236}">
                <a16:creationId xmlns:a16="http://schemas.microsoft.com/office/drawing/2014/main" id="{3910C918-EF79-458A-83A1-C774FF2BDEC0}"/>
              </a:ext>
            </a:extLst>
          </p:cNvPr>
          <p:cNvSpPr txBox="1"/>
          <p:nvPr/>
        </p:nvSpPr>
        <p:spPr>
          <a:xfrm>
            <a:off x="5059680" y="4361411"/>
            <a:ext cx="6312131" cy="1754326"/>
          </a:xfrm>
          <a:prstGeom prst="rect">
            <a:avLst/>
          </a:prstGeom>
          <a:noFill/>
        </p:spPr>
        <p:txBody>
          <a:bodyPr wrap="square" rtlCol="0">
            <a:spAutoFit/>
          </a:bodyPr>
          <a:lstStyle/>
          <a:p>
            <a:r>
              <a:rPr lang="en-US" dirty="0"/>
              <a:t>Georgie Donahue    314-446-4411     </a:t>
            </a:r>
            <a:r>
              <a:rPr lang="en-US" dirty="0">
                <a:hlinkClick r:id="rId7"/>
              </a:rPr>
              <a:t>georgie@caastlc.org</a:t>
            </a:r>
            <a:endParaRPr lang="en-US" dirty="0"/>
          </a:p>
          <a:p>
            <a:endParaRPr lang="en-US" dirty="0"/>
          </a:p>
          <a:p>
            <a:r>
              <a:rPr lang="en-US" dirty="0"/>
              <a:t>Karen Wilson  	314-446-4458     </a:t>
            </a:r>
            <a:r>
              <a:rPr lang="en-US" dirty="0">
                <a:hlinkClick r:id="rId8"/>
              </a:rPr>
              <a:t>kwilson@caastlc.org</a:t>
            </a:r>
            <a:r>
              <a:rPr lang="en-US" dirty="0"/>
              <a:t> </a:t>
            </a:r>
          </a:p>
          <a:p>
            <a:endParaRPr lang="en-US" dirty="0"/>
          </a:p>
          <a:p>
            <a:r>
              <a:rPr lang="en-US" dirty="0"/>
              <a:t>energy fax	314-446-4480     </a:t>
            </a:r>
            <a:r>
              <a:rPr lang="en-US" dirty="0">
                <a:hlinkClick r:id="rId9"/>
              </a:rPr>
              <a:t>www.caastlc.org</a:t>
            </a:r>
            <a:endParaRPr lang="en-US" dirty="0"/>
          </a:p>
          <a:p>
            <a:r>
              <a:rPr lang="en-US" dirty="0"/>
              <a:t>	  			</a:t>
            </a:r>
          </a:p>
        </p:txBody>
      </p:sp>
    </p:spTree>
    <p:extLst>
      <p:ext uri="{BB962C8B-B14F-4D97-AF65-F5344CB8AC3E}">
        <p14:creationId xmlns:p14="http://schemas.microsoft.com/office/powerpoint/2010/main" val="3894183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604892" y="369067"/>
            <a:ext cx="4269833"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CAASTLC’s  History</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661D03ED-7EFC-42EE-A406-9B3E8EC51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7C0B829B-2CC0-4E8A-AB01-66B1D6919619}"/>
              </a:ext>
            </a:extLst>
          </p:cNvPr>
          <p:cNvSpPr txBox="1">
            <a:spLocks/>
          </p:cNvSpPr>
          <p:nvPr/>
        </p:nvSpPr>
        <p:spPr>
          <a:xfrm>
            <a:off x="4533649" y="1339511"/>
            <a:ext cx="7261400" cy="47916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buFont typeface="Arial" panose="020B0604020202020204" pitchFamily="34" charset="0"/>
              <a:buChar char="•"/>
            </a:pPr>
            <a:r>
              <a:rPr lang="en-US" sz="2200" dirty="0"/>
              <a:t>CAASTLC is a 501(c) (3) not-for-profit corporation that has provided services in St. Louis County for 52 years. </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Our agency is part of a national network of federally funded Community Action Agencies (CAAs), created by the Economic Opportunity Act of 1964. CAAs administer various programs on community levels to assist low-income people out of poverty conditions.</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Nationwide, CAAs help 11.5 million people toward self-sufficiency. </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CAASTLC provides services to 40,000 low-income people in St. Louis County annually.</a:t>
            </a:r>
          </a:p>
        </p:txBody>
      </p:sp>
    </p:spTree>
    <p:extLst>
      <p:ext uri="{BB962C8B-B14F-4D97-AF65-F5344CB8AC3E}">
        <p14:creationId xmlns:p14="http://schemas.microsoft.com/office/powerpoint/2010/main" val="247709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149499" y="178797"/>
            <a:ext cx="7437609" cy="1686963"/>
          </a:xfrm>
        </p:spPr>
        <p:txBody>
          <a:bodyPr>
            <a:noAutofit/>
          </a:bodyPr>
          <a:lstStyle/>
          <a:p>
            <a:br>
              <a:rPr lang="en-US" sz="2300" dirty="0"/>
            </a:br>
            <a:br>
              <a:rPr lang="en-US" sz="2300" dirty="0"/>
            </a:br>
            <a:r>
              <a:rPr lang="en-US" sz="2300" dirty="0"/>
              <a:t>We offer low-income residents of St. Louis County emergency and crisis intervention services including:</a:t>
            </a:r>
            <a:br>
              <a:rPr lang="en-US" sz="2300" dirty="0"/>
            </a:br>
            <a:br>
              <a:rPr lang="en-US" sz="2300" dirty="0"/>
            </a:br>
            <a:endParaRPr lang="en-US" sz="23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604892" y="369067"/>
            <a:ext cx="4269833"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CAASTLC’s  Programs and Services</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661D03ED-7EFC-42EE-A406-9B3E8EC51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48934E24-7698-4D56-A023-3E0947661A24}"/>
              </a:ext>
            </a:extLst>
          </p:cNvPr>
          <p:cNvSpPr txBox="1">
            <a:spLocks/>
          </p:cNvSpPr>
          <p:nvPr/>
        </p:nvSpPr>
        <p:spPr>
          <a:xfrm>
            <a:off x="5883953" y="1122714"/>
            <a:ext cx="7336466" cy="51212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buFont typeface="Arial" panose="020B0604020202020204" pitchFamily="34" charset="0"/>
              <a:buChar char="•"/>
            </a:pPr>
            <a:r>
              <a:rPr lang="en-US" sz="2200" dirty="0"/>
              <a:t>Case Management</a:t>
            </a:r>
          </a:p>
          <a:p>
            <a:pPr marL="342900" indent="-342900">
              <a:buFont typeface="Arial" panose="020B0604020202020204" pitchFamily="34" charset="0"/>
              <a:buChar char="•"/>
            </a:pPr>
            <a:r>
              <a:rPr lang="en-US" sz="2200" dirty="0"/>
              <a:t>H2O Help</a:t>
            </a:r>
          </a:p>
          <a:p>
            <a:pPr marL="342900" indent="-342900">
              <a:buFont typeface="Arial" panose="020B0604020202020204" pitchFamily="34" charset="0"/>
              <a:buChar char="•"/>
            </a:pPr>
            <a:r>
              <a:rPr lang="en-US" sz="2200" dirty="0"/>
              <a:t>Drive-Through Food Pantry</a:t>
            </a:r>
          </a:p>
          <a:p>
            <a:pPr marL="342900" indent="-342900">
              <a:buFont typeface="Arial" panose="020B0604020202020204" pitchFamily="34" charset="0"/>
              <a:buChar char="•"/>
            </a:pPr>
            <a:r>
              <a:rPr lang="en-US" sz="2200" dirty="0"/>
              <a:t>Rent/Mortgage Assistance</a:t>
            </a:r>
          </a:p>
          <a:p>
            <a:pPr marL="342900" indent="-342900">
              <a:buFont typeface="Arial" panose="020B0604020202020204" pitchFamily="34" charset="0"/>
              <a:buChar char="•"/>
            </a:pPr>
            <a:r>
              <a:rPr lang="en-US" sz="2200" dirty="0"/>
              <a:t>Virtual Class: Drug/Alcohol</a:t>
            </a:r>
          </a:p>
          <a:p>
            <a:pPr marL="342900" indent="-342900">
              <a:buFont typeface="Arial" panose="020B0604020202020204" pitchFamily="34" charset="0"/>
              <a:buChar char="•"/>
            </a:pPr>
            <a:r>
              <a:rPr lang="en-US" sz="2200" dirty="0"/>
              <a:t>Virtual Class: Anger Management</a:t>
            </a:r>
          </a:p>
          <a:p>
            <a:pPr marL="342900" indent="-342900">
              <a:buFont typeface="Arial" panose="020B0604020202020204" pitchFamily="34" charset="0"/>
              <a:buChar char="•"/>
            </a:pPr>
            <a:r>
              <a:rPr lang="en-US" sz="2200" dirty="0"/>
              <a:t>Virtual Class: Step Up To Leadership</a:t>
            </a:r>
          </a:p>
          <a:p>
            <a:pPr marL="342900" indent="-342900">
              <a:buFont typeface="Arial" panose="020B0604020202020204" pitchFamily="34" charset="0"/>
              <a:buChar char="•"/>
            </a:pPr>
            <a:r>
              <a:rPr lang="en-US" sz="2200" dirty="0"/>
              <a:t>Virtual Class: HiSET (GED) </a:t>
            </a:r>
          </a:p>
          <a:p>
            <a:pPr marL="342900" indent="-342900">
              <a:buFont typeface="Arial" panose="020B0604020202020204" pitchFamily="34" charset="0"/>
              <a:buChar char="•"/>
            </a:pPr>
            <a:r>
              <a:rPr lang="en-US" sz="2200" dirty="0"/>
              <a:t>Virtual Class: Employment</a:t>
            </a:r>
          </a:p>
          <a:p>
            <a:pPr marL="342900" indent="-342900">
              <a:buFont typeface="Arial" panose="020B0604020202020204" pitchFamily="34" charset="0"/>
              <a:buChar char="•"/>
            </a:pPr>
            <a:r>
              <a:rPr lang="en-US" sz="2200" dirty="0"/>
              <a:t>Virtual Class:  Re-Entry/Entrepreneurship</a:t>
            </a:r>
          </a:p>
          <a:p>
            <a:pPr marL="342900" indent="-342900">
              <a:buFont typeface="Arial" panose="020B0604020202020204" pitchFamily="34" charset="0"/>
              <a:buChar char="•"/>
            </a:pPr>
            <a:r>
              <a:rPr lang="en-US" sz="2200" dirty="0"/>
              <a:t>Window Air Conditioning Unit Program</a:t>
            </a:r>
          </a:p>
          <a:p>
            <a:pPr marL="342900" indent="-342900">
              <a:buFont typeface="Arial" panose="020B0604020202020204" pitchFamily="34" charset="0"/>
              <a:buChar char="•"/>
            </a:pPr>
            <a:r>
              <a:rPr lang="en-US" sz="2200" dirty="0"/>
              <a:t>Weatherization Program</a:t>
            </a:r>
          </a:p>
          <a:p>
            <a:pPr marL="342900" indent="-342900">
              <a:buFont typeface="Arial" panose="020B0604020202020204" pitchFamily="34" charset="0"/>
              <a:buChar char="•"/>
            </a:pPr>
            <a:r>
              <a:rPr lang="en-US" sz="2200" dirty="0"/>
              <a:t>Seeds of Hope Farm</a:t>
            </a:r>
          </a:p>
          <a:p>
            <a:pPr marL="342900" indent="-342900">
              <a:buFont typeface="Arial" panose="020B0604020202020204" pitchFamily="34" charset="0"/>
              <a:buChar char="•"/>
            </a:pPr>
            <a:r>
              <a:rPr lang="en-US" sz="2200" dirty="0"/>
              <a:t>Low-Income Home Energy Assistance Program</a:t>
            </a:r>
          </a:p>
        </p:txBody>
      </p:sp>
    </p:spTree>
    <p:extLst>
      <p:ext uri="{BB962C8B-B14F-4D97-AF65-F5344CB8AC3E}">
        <p14:creationId xmlns:p14="http://schemas.microsoft.com/office/powerpoint/2010/main" val="2082176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902728" y="972957"/>
            <a:ext cx="6772940" cy="4270255"/>
          </a:xfrm>
        </p:spPr>
        <p:txBody>
          <a:bodyPr>
            <a:noAutofit/>
          </a:bodyPr>
          <a:lstStyle/>
          <a:p>
            <a:pPr algn="just"/>
            <a:r>
              <a:rPr lang="en-US" sz="2900" dirty="0"/>
              <a:t>Case Management is a customer centered, goal-oriented process for assessing the needs of an individual/family and guiding them to help them achieve their goals. The Case Manager “bundles” services, including education and employment options to assist the customer in achieving economic security.  This service is currently offered through phone and email contact.</a:t>
            </a:r>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604892" y="52200"/>
            <a:ext cx="4269833"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Case Management</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661D03ED-7EFC-42EE-A406-9B3E8EC51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47679D82-285E-4327-A1F5-D3437C8909AE}"/>
              </a:ext>
            </a:extLst>
          </p:cNvPr>
          <p:cNvSpPr txBox="1">
            <a:spLocks/>
          </p:cNvSpPr>
          <p:nvPr/>
        </p:nvSpPr>
        <p:spPr>
          <a:xfrm>
            <a:off x="4881721" y="5281868"/>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446-4443.</a:t>
            </a:r>
          </a:p>
        </p:txBody>
      </p:sp>
    </p:spTree>
    <p:extLst>
      <p:ext uri="{BB962C8B-B14F-4D97-AF65-F5344CB8AC3E}">
        <p14:creationId xmlns:p14="http://schemas.microsoft.com/office/powerpoint/2010/main" val="608906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4918878" y="-158226"/>
            <a:ext cx="7176552" cy="5055174"/>
          </a:xfrm>
        </p:spPr>
        <p:txBody>
          <a:bodyPr>
            <a:normAutofit/>
          </a:bodyPr>
          <a:lstStyle/>
          <a:p>
            <a:r>
              <a:rPr lang="en-US" sz="3000" dirty="0"/>
              <a:t>In partnership with Missouri American Water, CAASTLC provides supplemental funding to customers who are facing disconnection of their water services. </a:t>
            </a:r>
            <a:br>
              <a:rPr lang="en-US" sz="3000" dirty="0"/>
            </a:br>
            <a:endParaRPr lang="en-US" sz="30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564362" y="-17431"/>
            <a:ext cx="4104167"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H2O Help</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4CE2686A-6117-439B-99FC-F5974B6B42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13FD73F1-320F-4AD8-A159-AEBA81F7D0B8}"/>
              </a:ext>
            </a:extLst>
          </p:cNvPr>
          <p:cNvSpPr txBox="1">
            <a:spLocks/>
          </p:cNvSpPr>
          <p:nvPr/>
        </p:nvSpPr>
        <p:spPr>
          <a:xfrm>
            <a:off x="4884516" y="3342708"/>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446-4446.</a:t>
            </a:r>
          </a:p>
        </p:txBody>
      </p:sp>
    </p:spTree>
    <p:extLst>
      <p:ext uri="{BB962C8B-B14F-4D97-AF65-F5344CB8AC3E}">
        <p14:creationId xmlns:p14="http://schemas.microsoft.com/office/powerpoint/2010/main" val="3726262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32193" y="-506776"/>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EC4AD3-28C0-4FFD-874D-F4D020C3D5D2}"/>
              </a:ext>
            </a:extLst>
          </p:cNvPr>
          <p:cNvSpPr>
            <a:spLocks noGrp="1"/>
          </p:cNvSpPr>
          <p:nvPr>
            <p:ph type="title"/>
          </p:nvPr>
        </p:nvSpPr>
        <p:spPr>
          <a:xfrm>
            <a:off x="5000352" y="1047698"/>
            <a:ext cx="6892888" cy="4315055"/>
          </a:xfrm>
        </p:spPr>
        <p:txBody>
          <a:bodyPr>
            <a:noAutofit/>
          </a:bodyPr>
          <a:lstStyle/>
          <a:p>
            <a:r>
              <a:rPr lang="en-US" sz="2900" dirty="0"/>
              <a:t>CAASTLC collaborates with the St. Louis Area Food Bank and others to provide USDA commodities and nutritious food items to individuals and families needing help.  We currently offer a no contact, drive through pickup.  Once approved, a household can receive food one time each month simply by calling to schedule an appointment.</a:t>
            </a:r>
            <a:br>
              <a:rPr lang="en-US" sz="2900" dirty="0"/>
            </a:br>
            <a:endParaRPr lang="en-US" sz="2900"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82032" y="340248"/>
            <a:ext cx="3512660"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Drive-Through Food Pantry</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592C8185-C8B5-4BF3-8BA3-47678C35C6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C8958706-58EA-4586-8BD7-8A52535CF49A}"/>
              </a:ext>
            </a:extLst>
          </p:cNvPr>
          <p:cNvSpPr txBox="1">
            <a:spLocks/>
          </p:cNvSpPr>
          <p:nvPr/>
        </p:nvSpPr>
        <p:spPr>
          <a:xfrm>
            <a:off x="4936429" y="5146903"/>
            <a:ext cx="6772940" cy="6891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446-4467.</a:t>
            </a:r>
          </a:p>
        </p:txBody>
      </p:sp>
    </p:spTree>
    <p:extLst>
      <p:ext uri="{BB962C8B-B14F-4D97-AF65-F5344CB8AC3E}">
        <p14:creationId xmlns:p14="http://schemas.microsoft.com/office/powerpoint/2010/main" val="968498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35754" y="305273"/>
            <a:ext cx="3697165"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FFFFFF"/>
                </a:solidFill>
              </a:rPr>
              <a:t>Rent/Mortgage Assistance</a:t>
            </a:r>
            <a:endParaRPr lang="ru-RU" b="1" dirty="0">
              <a:solidFill>
                <a:srgbClr val="FFFFFF"/>
              </a:solidFill>
            </a:endParaRPr>
          </a:p>
        </p:txBody>
      </p:sp>
      <p:pic>
        <p:nvPicPr>
          <p:cNvPr id="4" name="Picture 3" descr="A picture containing drawing&#10;&#10;Description automatically generated">
            <a:extLst>
              <a:ext uri="{FF2B5EF4-FFF2-40B4-BE49-F238E27FC236}">
                <a16:creationId xmlns:a16="http://schemas.microsoft.com/office/drawing/2014/main" id="{0B0AB09F-8E5B-46A3-84E2-BAC635DBDB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7" name="Title 1">
            <a:extLst>
              <a:ext uri="{FF2B5EF4-FFF2-40B4-BE49-F238E27FC236}">
                <a16:creationId xmlns:a16="http://schemas.microsoft.com/office/drawing/2014/main" id="{E7295E9A-85FE-44FB-8460-B28D616E0302}"/>
              </a:ext>
            </a:extLst>
          </p:cNvPr>
          <p:cNvSpPr txBox="1">
            <a:spLocks noGrp="1"/>
          </p:cNvSpPr>
          <p:nvPr>
            <p:ph type="title"/>
          </p:nvPr>
        </p:nvSpPr>
        <p:spPr>
          <a:xfrm>
            <a:off x="4064891" y="4527985"/>
            <a:ext cx="7991356" cy="131313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446-4438.  </a:t>
            </a:r>
            <a:r>
              <a:rPr lang="en-US" sz="2400" dirty="0">
                <a:solidFill>
                  <a:srgbClr val="FF0000"/>
                </a:solidFill>
              </a:rPr>
              <a:t>Due to the high volume of need we are not currently accepting new applications.</a:t>
            </a:r>
          </a:p>
        </p:txBody>
      </p:sp>
      <p:sp>
        <p:nvSpPr>
          <p:cNvPr id="3" name="TextBox 2">
            <a:extLst>
              <a:ext uri="{FF2B5EF4-FFF2-40B4-BE49-F238E27FC236}">
                <a16:creationId xmlns:a16="http://schemas.microsoft.com/office/drawing/2014/main" id="{129AD29F-2515-413C-8DD8-90E043E68037}"/>
              </a:ext>
            </a:extLst>
          </p:cNvPr>
          <p:cNvSpPr txBox="1"/>
          <p:nvPr/>
        </p:nvSpPr>
        <p:spPr>
          <a:xfrm>
            <a:off x="4792083" y="1222465"/>
            <a:ext cx="7285240" cy="3305520"/>
          </a:xfrm>
          <a:prstGeom prst="rect">
            <a:avLst/>
          </a:prstGeom>
          <a:noFill/>
        </p:spPr>
        <p:txBody>
          <a:bodyPr wrap="square" rtlCol="0">
            <a:spAutoFit/>
          </a:bodyPr>
          <a:lstStyle/>
          <a:p>
            <a:pPr>
              <a:lnSpc>
                <a:spcPct val="90000"/>
              </a:lnSpc>
            </a:pPr>
            <a:r>
              <a:rPr lang="en-US" sz="2900" dirty="0">
                <a:latin typeface="+mj-lt"/>
              </a:rPr>
              <a:t>CAASTLC offers rent and mortgage assistance to stabilize households and prevent homelessness.  Assistance can include deposits, first months rent and past due rent and mortgage payments of up to 6 months.  Financial coaching and case management are provided to assist the household in establishing goals and removing barriers to housing stabilization. </a:t>
            </a:r>
          </a:p>
        </p:txBody>
      </p:sp>
    </p:spTree>
    <p:extLst>
      <p:ext uri="{BB962C8B-B14F-4D97-AF65-F5344CB8AC3E}">
        <p14:creationId xmlns:p14="http://schemas.microsoft.com/office/powerpoint/2010/main" val="228422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Connector 4">
            <a:extLst>
              <a:ext uri="{FF2B5EF4-FFF2-40B4-BE49-F238E27FC236}">
                <a16:creationId xmlns:a16="http://schemas.microsoft.com/office/drawing/2014/main" id="{BF844531-BE72-48A2-B906-464601B3D60C}"/>
              </a:ext>
            </a:extLst>
          </p:cNvPr>
          <p:cNvSpPr/>
          <p:nvPr/>
        </p:nvSpPr>
        <p:spPr>
          <a:xfrm>
            <a:off x="-1487611" y="-542581"/>
            <a:ext cx="5552501" cy="794316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3">
            <a:extLst>
              <a:ext uri="{FF2B5EF4-FFF2-40B4-BE49-F238E27FC236}">
                <a16:creationId xmlns:a16="http://schemas.microsoft.com/office/drawing/2014/main" id="{904F30BB-6AC7-467A-9A02-4AA859AD6B24}"/>
              </a:ext>
            </a:extLst>
          </p:cNvPr>
          <p:cNvSpPr txBox="1">
            <a:spLocks/>
          </p:cNvSpPr>
          <p:nvPr/>
        </p:nvSpPr>
        <p:spPr>
          <a:xfrm>
            <a:off x="-195302" y="305273"/>
            <a:ext cx="4188026"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400" b="1" dirty="0">
                <a:solidFill>
                  <a:schemeClr val="bg1"/>
                </a:solidFill>
                <a:latin typeface="+mj-lt"/>
                <a:cs typeface="Times New Roman" panose="02020603050405020304" pitchFamily="18" charset="0"/>
              </a:rPr>
              <a:t>Entrepreneurship Training </a:t>
            </a:r>
          </a:p>
        </p:txBody>
      </p:sp>
      <p:pic>
        <p:nvPicPr>
          <p:cNvPr id="4" name="Picture 3" descr="A picture containing drawing&#10;&#10;Description automatically generated">
            <a:extLst>
              <a:ext uri="{FF2B5EF4-FFF2-40B4-BE49-F238E27FC236}">
                <a16:creationId xmlns:a16="http://schemas.microsoft.com/office/drawing/2014/main" id="{0B0AB09F-8E5B-46A3-84E2-BAC635DBDB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113" y="6024785"/>
            <a:ext cx="2537450" cy="669605"/>
          </a:xfrm>
          <a:prstGeom prst="rect">
            <a:avLst/>
          </a:prstGeom>
        </p:spPr>
      </p:pic>
      <p:sp>
        <p:nvSpPr>
          <p:cNvPr id="3" name="TextBox 2">
            <a:extLst>
              <a:ext uri="{FF2B5EF4-FFF2-40B4-BE49-F238E27FC236}">
                <a16:creationId xmlns:a16="http://schemas.microsoft.com/office/drawing/2014/main" id="{129AD29F-2515-413C-8DD8-90E043E68037}"/>
              </a:ext>
            </a:extLst>
          </p:cNvPr>
          <p:cNvSpPr txBox="1"/>
          <p:nvPr/>
        </p:nvSpPr>
        <p:spPr>
          <a:xfrm>
            <a:off x="4792083" y="1222465"/>
            <a:ext cx="7285240" cy="2903872"/>
          </a:xfrm>
          <a:prstGeom prst="rect">
            <a:avLst/>
          </a:prstGeom>
          <a:noFill/>
        </p:spPr>
        <p:txBody>
          <a:bodyPr wrap="square" rtlCol="0">
            <a:spAutoFit/>
          </a:bodyPr>
          <a:lstStyle/>
          <a:p>
            <a:pPr>
              <a:lnSpc>
                <a:spcPct val="90000"/>
              </a:lnSpc>
            </a:pPr>
            <a:r>
              <a:rPr lang="en-US" sz="2900" dirty="0">
                <a:latin typeface="+mj-lt"/>
              </a:rPr>
              <a:t>Entrepreneurship training consist of six-week hands-on workshops facilitated by nationally certified entrepreneurial trainer.  </a:t>
            </a:r>
            <a:br>
              <a:rPr lang="en-US" sz="2900" dirty="0">
                <a:latin typeface="+mj-lt"/>
              </a:rPr>
            </a:br>
            <a:br>
              <a:rPr lang="en-US" sz="2900" dirty="0">
                <a:latin typeface="+mj-lt"/>
              </a:rPr>
            </a:br>
            <a:r>
              <a:rPr lang="en-US" sz="2900" dirty="0">
                <a:latin typeface="+mj-lt"/>
              </a:rPr>
              <a:t>Topics: Entrepreneurial Mindset, Elevator Pitch, Business Plan, Branding, credit building &amp; asset development.</a:t>
            </a:r>
          </a:p>
        </p:txBody>
      </p:sp>
      <p:sp>
        <p:nvSpPr>
          <p:cNvPr id="7" name="Title 1">
            <a:extLst>
              <a:ext uri="{FF2B5EF4-FFF2-40B4-BE49-F238E27FC236}">
                <a16:creationId xmlns:a16="http://schemas.microsoft.com/office/drawing/2014/main" id="{ED24597A-3597-4899-B9BF-1EE264AD8211}"/>
              </a:ext>
            </a:extLst>
          </p:cNvPr>
          <p:cNvSpPr txBox="1">
            <a:spLocks/>
          </p:cNvSpPr>
          <p:nvPr/>
        </p:nvSpPr>
        <p:spPr>
          <a:xfrm>
            <a:off x="4792083" y="4193206"/>
            <a:ext cx="6772940" cy="16345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3000" dirty="0"/>
              <a:t>For more information and to register call, (314) 446-4431.  </a:t>
            </a:r>
            <a:r>
              <a:rPr lang="en-US" sz="3000" dirty="0">
                <a:solidFill>
                  <a:srgbClr val="FF0000"/>
                </a:solidFill>
              </a:rPr>
              <a:t>This program is currently limited to returning citizens. </a:t>
            </a:r>
            <a:endParaRPr lang="en-US" sz="3000" dirty="0"/>
          </a:p>
        </p:txBody>
      </p:sp>
    </p:spTree>
    <p:extLst>
      <p:ext uri="{BB962C8B-B14F-4D97-AF65-F5344CB8AC3E}">
        <p14:creationId xmlns:p14="http://schemas.microsoft.com/office/powerpoint/2010/main" val="171252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14022</TotalTime>
  <Words>1727</Words>
  <Application>Microsoft Office PowerPoint</Application>
  <PresentationFormat>Widescreen</PresentationFormat>
  <Paragraphs>166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The mission of CAASTLC is to stabilize and enrich vulnerable households by instilling hope and creating pathways to empowerment.  We are committed to helping the families and communities of St. Louis County transition from poverty to                 self-sufficiency for present and future generations.</vt:lpstr>
      <vt:lpstr>PowerPoint Presentation</vt:lpstr>
      <vt:lpstr>  We offer low-income residents of St. Louis County emergency and crisis intervention services including:  </vt:lpstr>
      <vt:lpstr>Case Management is a customer centered, goal-oriented process for assessing the needs of an individual/family and guiding them to help them achieve their goals. The Case Manager “bundles” services, including education and employment options to assist the customer in achieving economic security.  This service is currently offered through phone and email contact.</vt:lpstr>
      <vt:lpstr>In partnership with Missouri American Water, CAASTLC provides supplemental funding to customers who are facing disconnection of their water services.  </vt:lpstr>
      <vt:lpstr>CAASTLC collaborates with the St. Louis Area Food Bank and others to provide USDA commodities and nutritious food items to individuals and families needing help.  We currently offer a no contact, drive through pickup.  Once approved, a household can receive food one time each month simply by calling to schedule an appointment. </vt:lpstr>
      <vt:lpstr>For more information and to register call, (314) 446-4438.  Due to the high volume of need we are not currently accepting new applications.</vt:lpstr>
      <vt:lpstr>PowerPoint Presentation</vt:lpstr>
      <vt:lpstr>CAASTLC now offers a six-week online Drug and Alcohol class! Participants have the flexibility to complete the class at their own pace from the privacy of their homes.  Classes facilitated by certified drug and alcohol counselors and can be accessed through a Smart phone, tablet, computer or laptop. Certificates given upon completion of class.  Interactive online classes are offered with coordinated case management.   </vt:lpstr>
      <vt:lpstr>CAASTLC now offers a four-week online Anger Management Class. Participants learn how to identify triggers and are taught coping skills to help manage their anger. Classes can be completed from the privacy of their homes and can be accessed through a Smart phone, tablet, computer or laptop. Certificates given upon completion of class.  Online classes are offered with coordinated case management.  </vt:lpstr>
      <vt:lpstr>CAASTLC now offers the Step Up to Leadership program virtually! Step Up to Leadership is designed for income eligible, community-minded individuals desiring to develop leadership skills and turn their civic passions into action. Our future leaders will be able to interact via ZOOM where topics such as the value of grassroots participation, goal setting, public speaking, diversity, negotiation, conflict resolution and grant writing will be covered. </vt:lpstr>
      <vt:lpstr>   Partnering with various St. Louis County school districts, CAASTLC, Inc. provides Case Management and supportive services to students  enrolled in HiSET and Technical Training Programs.  </vt:lpstr>
      <vt:lpstr> Our Employment Program curriculum teaches job search techniques, retention skills, computer skills and resume building for the job seeker,  especially ex-offenders and those with background challenges. Interactive virtual classes are currently offered with coordinated case management.  </vt:lpstr>
      <vt:lpstr>For more information and to register call, (314) 446-4443. This program is available May – September.</vt:lpstr>
      <vt:lpstr>The Weatherization Program is administered by the Missouri Department of Natural Resources. The weatherization program includes an evaluation and diagnostic testing of the homes mechanical systems and possible replacement of items found to be defective or not energy efficient. Reducing air infiltration into the home is a critical component of the weatherization program as well. The average family saves over $437 in utility expenses a year after their home has been weatherized. Income eligible homeowners and renters are eligible for this free service. </vt:lpstr>
      <vt:lpstr>Through our farm site in Spanish Lake, CAASTLC’s main goal is to nurture a healthy food culture. Farm share members receive affordably priced boxes of fresh, organically grown produce weekly. Farm tours, volunteer opportunities, cooking classes and farm dinners will be available again in the future.  CAASTLC has a Farm STEM curriculum that is offered to local schools and youth groups.  </vt:lpstr>
      <vt:lpstr>CAASTLC’s Energy Assistance Programs is designed to alleviate the immediate threat of utility service disconnection and assist with restoration.</vt:lpstr>
      <vt:lpstr>CAASTLC’s Energy Assistance Programs is designed to alleviate the immediate threat of utility service disconnection and assist with restoration.</vt:lpstr>
      <vt:lpstr>CAASTLC’s Energy Assistance Programs is designed to alleviate the immediate threat of utility service disconnection and assist with restoration.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Programs and Services</dc:title>
  <dc:creator>Angela McCall</dc:creator>
  <cp:lastModifiedBy>Georgie Donahue</cp:lastModifiedBy>
  <cp:revision>104</cp:revision>
  <cp:lastPrinted>2022-01-10T23:04:56Z</cp:lastPrinted>
  <dcterms:created xsi:type="dcterms:W3CDTF">2020-07-27T18:22:28Z</dcterms:created>
  <dcterms:modified xsi:type="dcterms:W3CDTF">2022-01-14T04:42:11Z</dcterms:modified>
</cp:coreProperties>
</file>