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418" r:id="rId3"/>
    <p:sldId id="6144" r:id="rId4"/>
    <p:sldId id="6145" r:id="rId5"/>
    <p:sldId id="6146" r:id="rId6"/>
    <p:sldId id="6151" r:id="rId7"/>
    <p:sldId id="6147" r:id="rId8"/>
    <p:sldId id="6148" r:id="rId9"/>
    <p:sldId id="6149" r:id="rId10"/>
    <p:sldId id="6150" r:id="rId11"/>
    <p:sldId id="6152" r:id="rId12"/>
    <p:sldId id="6153" r:id="rId13"/>
    <p:sldId id="6154" r:id="rId14"/>
    <p:sldId id="6157" r:id="rId15"/>
    <p:sldId id="6158" r:id="rId16"/>
    <p:sldId id="6159" r:id="rId17"/>
    <p:sldId id="6160" r:id="rId18"/>
    <p:sldId id="6156"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B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4" d="100"/>
          <a:sy n="104" d="100"/>
        </p:scale>
        <p:origin x="144"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750080E-0651-43F0-AD5C-1675A569C43B}" type="datetimeFigureOut">
              <a:rPr lang="en-US" smtClean="0"/>
              <a:t>12/13/2021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2A25316E-8251-4E7E-82B9-A66BBC387333}" type="slidenum">
              <a:rPr lang="en-US" smtClean="0"/>
              <a:t>‹#›</a:t>
            </a:fld>
            <a:endParaRPr lang="en-US"/>
          </a:p>
        </p:txBody>
      </p:sp>
    </p:spTree>
    <p:extLst>
      <p:ext uri="{BB962C8B-B14F-4D97-AF65-F5344CB8AC3E}">
        <p14:creationId xmlns:p14="http://schemas.microsoft.com/office/powerpoint/2010/main" val="3812875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FCA23-DA70-4C56-AC4D-8CDA18FDFA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93C076-12B6-45F9-AC48-B00F859863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4E91CA-F38C-4E48-88E5-81EBB290CC90}"/>
              </a:ext>
            </a:extLst>
          </p:cNvPr>
          <p:cNvSpPr>
            <a:spLocks noGrp="1"/>
          </p:cNvSpPr>
          <p:nvPr>
            <p:ph type="dt" sz="half" idx="10"/>
          </p:nvPr>
        </p:nvSpPr>
        <p:spPr/>
        <p:txBody>
          <a:bodyPr/>
          <a:lstStyle/>
          <a:p>
            <a:fld id="{EA529186-1EC9-4A5B-B16B-65B9B94FA38E}" type="datetime1">
              <a:rPr lang="en-US" smtClean="0"/>
              <a:t>12/13/2021</a:t>
            </a:fld>
            <a:endParaRPr lang="en-US"/>
          </a:p>
        </p:txBody>
      </p:sp>
      <p:sp>
        <p:nvSpPr>
          <p:cNvPr id="5" name="Footer Placeholder 4">
            <a:extLst>
              <a:ext uri="{FF2B5EF4-FFF2-40B4-BE49-F238E27FC236}">
                <a16:creationId xmlns:a16="http://schemas.microsoft.com/office/drawing/2014/main" id="{81989500-A39C-44A2-A384-9FF8A7CC42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C3C9F3-F33A-45BC-9B35-54226D32991B}"/>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3965022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B2D7-915F-490F-8CA4-0310E74C81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EE35D0-A0DF-41A2-B316-199AC025435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ED7732-ADA2-41A0-8590-0B54F3EB28B2}"/>
              </a:ext>
            </a:extLst>
          </p:cNvPr>
          <p:cNvSpPr>
            <a:spLocks noGrp="1"/>
          </p:cNvSpPr>
          <p:nvPr>
            <p:ph type="dt" sz="half" idx="10"/>
          </p:nvPr>
        </p:nvSpPr>
        <p:spPr/>
        <p:txBody>
          <a:bodyPr/>
          <a:lstStyle/>
          <a:p>
            <a:fld id="{50E6BF57-48F7-4899-BC20-9EFA300246A3}" type="datetime1">
              <a:rPr lang="en-US" smtClean="0"/>
              <a:t>12/13/2021</a:t>
            </a:fld>
            <a:endParaRPr lang="en-US"/>
          </a:p>
        </p:txBody>
      </p:sp>
      <p:sp>
        <p:nvSpPr>
          <p:cNvPr id="5" name="Footer Placeholder 4">
            <a:extLst>
              <a:ext uri="{FF2B5EF4-FFF2-40B4-BE49-F238E27FC236}">
                <a16:creationId xmlns:a16="http://schemas.microsoft.com/office/drawing/2014/main" id="{B87BBB08-95E0-4D68-B1C1-F95D3757F5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D5075D-6ECD-4C14-9249-6E5BA27EFB46}"/>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293336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2B0A14-BB9C-48C6-BDE3-5EF0E14151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32D409-5F9E-471C-94F5-0860C2E0D3D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02710F-D315-4D92-A408-F62B473A62DA}"/>
              </a:ext>
            </a:extLst>
          </p:cNvPr>
          <p:cNvSpPr>
            <a:spLocks noGrp="1"/>
          </p:cNvSpPr>
          <p:nvPr>
            <p:ph type="dt" sz="half" idx="10"/>
          </p:nvPr>
        </p:nvSpPr>
        <p:spPr/>
        <p:txBody>
          <a:bodyPr/>
          <a:lstStyle/>
          <a:p>
            <a:fld id="{38433BB5-BB92-44F8-9DC9-DCCC1725061C}" type="datetime1">
              <a:rPr lang="en-US" smtClean="0"/>
              <a:t>12/13/2021</a:t>
            </a:fld>
            <a:endParaRPr lang="en-US"/>
          </a:p>
        </p:txBody>
      </p:sp>
      <p:sp>
        <p:nvSpPr>
          <p:cNvPr id="5" name="Footer Placeholder 4">
            <a:extLst>
              <a:ext uri="{FF2B5EF4-FFF2-40B4-BE49-F238E27FC236}">
                <a16:creationId xmlns:a16="http://schemas.microsoft.com/office/drawing/2014/main" id="{436194E2-5D1B-489B-89EB-4AB643375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7521B6-FD65-4DAB-8671-F4B86292C766}"/>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1045984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84431-21A2-413C-BA69-E3B520260B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AC4343-C1BC-44E7-A75E-F6F28D43044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7BE8A5-6492-45FA-A785-31DFA1698BA0}"/>
              </a:ext>
            </a:extLst>
          </p:cNvPr>
          <p:cNvSpPr>
            <a:spLocks noGrp="1"/>
          </p:cNvSpPr>
          <p:nvPr>
            <p:ph type="dt" sz="half" idx="10"/>
          </p:nvPr>
        </p:nvSpPr>
        <p:spPr/>
        <p:txBody>
          <a:bodyPr/>
          <a:lstStyle/>
          <a:p>
            <a:fld id="{03254DB4-472A-4F61-9BFF-2A9F1634FD11}" type="datetime1">
              <a:rPr lang="en-US" smtClean="0"/>
              <a:t>12/13/2021</a:t>
            </a:fld>
            <a:endParaRPr lang="en-US"/>
          </a:p>
        </p:txBody>
      </p:sp>
      <p:sp>
        <p:nvSpPr>
          <p:cNvPr id="5" name="Footer Placeholder 4">
            <a:extLst>
              <a:ext uri="{FF2B5EF4-FFF2-40B4-BE49-F238E27FC236}">
                <a16:creationId xmlns:a16="http://schemas.microsoft.com/office/drawing/2014/main" id="{EBE5ECB6-D073-49F4-A852-DFAFCA0AE1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F1BBCC-76BC-4458-B0BD-75E1004F38EF}"/>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293617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C9C2B-A8CA-49C4-BFCA-5D35B70235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1F2C5B-0E12-45C8-B59A-355D1BAC17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442EB21-AB45-442B-A367-AF4333F2AB3D}"/>
              </a:ext>
            </a:extLst>
          </p:cNvPr>
          <p:cNvSpPr>
            <a:spLocks noGrp="1"/>
          </p:cNvSpPr>
          <p:nvPr>
            <p:ph type="dt" sz="half" idx="10"/>
          </p:nvPr>
        </p:nvSpPr>
        <p:spPr/>
        <p:txBody>
          <a:bodyPr/>
          <a:lstStyle/>
          <a:p>
            <a:fld id="{A8027B6E-0B8D-49D6-A060-A85C15421396}" type="datetime1">
              <a:rPr lang="en-US" smtClean="0"/>
              <a:t>12/13/2021</a:t>
            </a:fld>
            <a:endParaRPr lang="en-US"/>
          </a:p>
        </p:txBody>
      </p:sp>
      <p:sp>
        <p:nvSpPr>
          <p:cNvPr id="5" name="Footer Placeholder 4">
            <a:extLst>
              <a:ext uri="{FF2B5EF4-FFF2-40B4-BE49-F238E27FC236}">
                <a16:creationId xmlns:a16="http://schemas.microsoft.com/office/drawing/2014/main" id="{F2BC250A-D8B9-4600-A278-74E4F18AA7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3A4EE6-13A2-46F2-BD43-AE93F6ED4441}"/>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3243672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7C771-D35C-424C-A3EF-46B78B9A6C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362884-E2F3-40DA-A2A6-8DC5248818D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59927B-726F-48C8-8EA9-C84F935C031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3D7C6-ED51-4BC0-ACF2-45E075B334D9}"/>
              </a:ext>
            </a:extLst>
          </p:cNvPr>
          <p:cNvSpPr>
            <a:spLocks noGrp="1"/>
          </p:cNvSpPr>
          <p:nvPr>
            <p:ph type="dt" sz="half" idx="10"/>
          </p:nvPr>
        </p:nvSpPr>
        <p:spPr/>
        <p:txBody>
          <a:bodyPr/>
          <a:lstStyle/>
          <a:p>
            <a:fld id="{1423EC2E-1550-4FB1-873E-086FE0EA7427}" type="datetime1">
              <a:rPr lang="en-US" smtClean="0"/>
              <a:t>12/13/2021</a:t>
            </a:fld>
            <a:endParaRPr lang="en-US"/>
          </a:p>
        </p:txBody>
      </p:sp>
      <p:sp>
        <p:nvSpPr>
          <p:cNvPr id="6" name="Footer Placeholder 5">
            <a:extLst>
              <a:ext uri="{FF2B5EF4-FFF2-40B4-BE49-F238E27FC236}">
                <a16:creationId xmlns:a16="http://schemas.microsoft.com/office/drawing/2014/main" id="{BB5FFF53-3066-46C8-A32E-CC9814750F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6F7A74-B1E1-4EF1-9F9F-5796FBB7C084}"/>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1297622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C993B-3FA3-40A4-B86B-50C5AD8597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B77537-4F63-4FCA-8EF8-B31DC89FFA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9702E83-6958-40D1-BC60-188AC7933E3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8AB0D7-EBE9-4F69-AEE7-A61E03755F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E5385CD-F6FF-4093-BB0A-49ABC8F3E58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58A250-56F7-4290-B26A-7675DC96DE95}"/>
              </a:ext>
            </a:extLst>
          </p:cNvPr>
          <p:cNvSpPr>
            <a:spLocks noGrp="1"/>
          </p:cNvSpPr>
          <p:nvPr>
            <p:ph type="dt" sz="half" idx="10"/>
          </p:nvPr>
        </p:nvSpPr>
        <p:spPr/>
        <p:txBody>
          <a:bodyPr/>
          <a:lstStyle/>
          <a:p>
            <a:fld id="{26A71D2F-FF66-4B2B-B0FC-3EAA76456763}" type="datetime1">
              <a:rPr lang="en-US" smtClean="0"/>
              <a:t>12/13/2021</a:t>
            </a:fld>
            <a:endParaRPr lang="en-US"/>
          </a:p>
        </p:txBody>
      </p:sp>
      <p:sp>
        <p:nvSpPr>
          <p:cNvPr id="8" name="Footer Placeholder 7">
            <a:extLst>
              <a:ext uri="{FF2B5EF4-FFF2-40B4-BE49-F238E27FC236}">
                <a16:creationId xmlns:a16="http://schemas.microsoft.com/office/drawing/2014/main" id="{25FFAE9A-3734-47FB-A9E8-0818392B5E4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F39A4A1-F067-4D1C-B8D1-10AE9FDA8C1E}"/>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677582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E0F99-20F8-4C04-9CE5-355DA0EB55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6B4EF6-24CE-45B0-AABD-D3176AD777ED}"/>
              </a:ext>
            </a:extLst>
          </p:cNvPr>
          <p:cNvSpPr>
            <a:spLocks noGrp="1"/>
          </p:cNvSpPr>
          <p:nvPr>
            <p:ph type="dt" sz="half" idx="10"/>
          </p:nvPr>
        </p:nvSpPr>
        <p:spPr/>
        <p:txBody>
          <a:bodyPr/>
          <a:lstStyle/>
          <a:p>
            <a:fld id="{73F297BB-2A62-41DC-85EF-FE4599BB2384}" type="datetime1">
              <a:rPr lang="en-US" smtClean="0"/>
              <a:t>12/13/2021</a:t>
            </a:fld>
            <a:endParaRPr lang="en-US"/>
          </a:p>
        </p:txBody>
      </p:sp>
      <p:sp>
        <p:nvSpPr>
          <p:cNvPr id="4" name="Footer Placeholder 3">
            <a:extLst>
              <a:ext uri="{FF2B5EF4-FFF2-40B4-BE49-F238E27FC236}">
                <a16:creationId xmlns:a16="http://schemas.microsoft.com/office/drawing/2014/main" id="{C373183F-5AAB-43D1-8F18-3749617420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01A5C8-81ED-4FC0-9770-9EE8851C8A42}"/>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2710585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078FC0-B393-4010-BB7C-95161E9C626E}"/>
              </a:ext>
            </a:extLst>
          </p:cNvPr>
          <p:cNvSpPr>
            <a:spLocks noGrp="1"/>
          </p:cNvSpPr>
          <p:nvPr>
            <p:ph type="dt" sz="half" idx="10"/>
          </p:nvPr>
        </p:nvSpPr>
        <p:spPr/>
        <p:txBody>
          <a:bodyPr/>
          <a:lstStyle/>
          <a:p>
            <a:fld id="{4F8751A9-2BA1-4724-BA3D-5C6E5FDE22CF}" type="datetime1">
              <a:rPr lang="en-US" smtClean="0"/>
              <a:t>12/13/2021</a:t>
            </a:fld>
            <a:endParaRPr lang="en-US"/>
          </a:p>
        </p:txBody>
      </p:sp>
      <p:sp>
        <p:nvSpPr>
          <p:cNvPr id="3" name="Footer Placeholder 2">
            <a:extLst>
              <a:ext uri="{FF2B5EF4-FFF2-40B4-BE49-F238E27FC236}">
                <a16:creationId xmlns:a16="http://schemas.microsoft.com/office/drawing/2014/main" id="{BEDD6274-355E-4E47-9049-DA7DED0CC83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2DE3108-543D-407F-BCB7-F9BB925AB748}"/>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60608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B75A6-85B0-4163-A8AC-657A67E66D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3D7511-74AB-4351-8E64-38FEFD29E1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5EE462-46EC-4A15-AC65-74CC37A49A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43F1990-125A-47E0-8190-5EFDBFAE7D16}"/>
              </a:ext>
            </a:extLst>
          </p:cNvPr>
          <p:cNvSpPr>
            <a:spLocks noGrp="1"/>
          </p:cNvSpPr>
          <p:nvPr>
            <p:ph type="dt" sz="half" idx="10"/>
          </p:nvPr>
        </p:nvSpPr>
        <p:spPr/>
        <p:txBody>
          <a:bodyPr/>
          <a:lstStyle/>
          <a:p>
            <a:fld id="{A57F01FC-7ECA-49A6-A7B9-07BEDDC152EB}" type="datetime1">
              <a:rPr lang="en-US" smtClean="0"/>
              <a:t>12/13/2021</a:t>
            </a:fld>
            <a:endParaRPr lang="en-US"/>
          </a:p>
        </p:txBody>
      </p:sp>
      <p:sp>
        <p:nvSpPr>
          <p:cNvPr id="6" name="Footer Placeholder 5">
            <a:extLst>
              <a:ext uri="{FF2B5EF4-FFF2-40B4-BE49-F238E27FC236}">
                <a16:creationId xmlns:a16="http://schemas.microsoft.com/office/drawing/2014/main" id="{BABD7F19-3FCB-4D31-8A94-3EA1FC4619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4013FB-B99E-46F1-BE43-2A00AE6C9B0D}"/>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3246095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41519-D08A-4F90-8886-73AA81F9B8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609BFB-4004-4DFB-9DE5-3D28ACBA30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FC1772-B17A-495D-9EFE-BEEB15EF27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4CCA04B-2A4D-45CD-8700-57C34F71EA31}"/>
              </a:ext>
            </a:extLst>
          </p:cNvPr>
          <p:cNvSpPr>
            <a:spLocks noGrp="1"/>
          </p:cNvSpPr>
          <p:nvPr>
            <p:ph type="dt" sz="half" idx="10"/>
          </p:nvPr>
        </p:nvSpPr>
        <p:spPr/>
        <p:txBody>
          <a:bodyPr/>
          <a:lstStyle/>
          <a:p>
            <a:fld id="{B97BB9DC-43C6-4B47-ACDB-70A96742D1A9}" type="datetime1">
              <a:rPr lang="en-US" smtClean="0"/>
              <a:t>12/13/2021</a:t>
            </a:fld>
            <a:endParaRPr lang="en-US"/>
          </a:p>
        </p:txBody>
      </p:sp>
      <p:sp>
        <p:nvSpPr>
          <p:cNvPr id="6" name="Footer Placeholder 5">
            <a:extLst>
              <a:ext uri="{FF2B5EF4-FFF2-40B4-BE49-F238E27FC236}">
                <a16:creationId xmlns:a16="http://schemas.microsoft.com/office/drawing/2014/main" id="{9ABBBCDB-BB20-4889-A273-2B502BE4E9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FE82CA-F38A-45FF-9743-261220F1FFD1}"/>
              </a:ext>
            </a:extLst>
          </p:cNvPr>
          <p:cNvSpPr>
            <a:spLocks noGrp="1"/>
          </p:cNvSpPr>
          <p:nvPr>
            <p:ph type="sldNum" sz="quarter" idx="12"/>
          </p:nvPr>
        </p:nvSpPr>
        <p:spPr/>
        <p:txBody>
          <a:bodyPr/>
          <a:lstStyle/>
          <a:p>
            <a:fld id="{10A7474A-ECA1-4BCC-99D1-D0848154CBD2}" type="slidenum">
              <a:rPr lang="en-US" smtClean="0"/>
              <a:t>‹#›</a:t>
            </a:fld>
            <a:endParaRPr lang="en-US"/>
          </a:p>
        </p:txBody>
      </p:sp>
    </p:spTree>
    <p:extLst>
      <p:ext uri="{BB962C8B-B14F-4D97-AF65-F5344CB8AC3E}">
        <p14:creationId xmlns:p14="http://schemas.microsoft.com/office/powerpoint/2010/main" val="3069013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8F8132-FBE1-445D-9100-D0A188CF08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9B0ED1-136E-4921-BA81-02D3A7E443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435B8A-56B4-4C25-9970-AEEF8BD164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AE29B5-F2A1-483A-BFBF-7027DC7BF919}" type="datetime1">
              <a:rPr lang="en-US" smtClean="0"/>
              <a:t>12/13/2021</a:t>
            </a:fld>
            <a:endParaRPr lang="en-US"/>
          </a:p>
        </p:txBody>
      </p:sp>
      <p:sp>
        <p:nvSpPr>
          <p:cNvPr id="5" name="Footer Placeholder 4">
            <a:extLst>
              <a:ext uri="{FF2B5EF4-FFF2-40B4-BE49-F238E27FC236}">
                <a16:creationId xmlns:a16="http://schemas.microsoft.com/office/drawing/2014/main" id="{C8CA6491-FF87-4D83-BFE2-49192A9F46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FF5A92-70EC-427F-AB88-1DAF9B2EB1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A7474A-ECA1-4BCC-99D1-D0848154CBD2}" type="slidenum">
              <a:rPr lang="en-US" smtClean="0"/>
              <a:t>‹#›</a:t>
            </a:fld>
            <a:endParaRPr lang="en-US"/>
          </a:p>
        </p:txBody>
      </p:sp>
    </p:spTree>
    <p:extLst>
      <p:ext uri="{BB962C8B-B14F-4D97-AF65-F5344CB8AC3E}">
        <p14:creationId xmlns:p14="http://schemas.microsoft.com/office/powerpoint/2010/main" val="11478853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CBE1851-2230-47A9-B000-CE9046EA61B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7" name="Straight Connector 13">
            <a:extLst>
              <a:ext uri="{FF2B5EF4-FFF2-40B4-BE49-F238E27FC236}">
                <a16:creationId xmlns:a16="http://schemas.microsoft.com/office/drawing/2014/main" id="{23B93832-6514-44F4-849B-5EE2C8A2337D}"/>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928939"/>
            <a:ext cx="3931920" cy="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7" name="Picture 6" descr="A black sign with white text&#10;&#10;Description generated with high confidence">
            <a:extLst>
              <a:ext uri="{FF2B5EF4-FFF2-40B4-BE49-F238E27FC236}">
                <a16:creationId xmlns:a16="http://schemas.microsoft.com/office/drawing/2014/main" id="{CB79E8C0-9402-45EA-BDEC-EA038D2A9D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9611" y="2776729"/>
            <a:ext cx="6363627" cy="1304542"/>
          </a:xfrm>
          <a:prstGeom prst="rect">
            <a:avLst/>
          </a:prstGeom>
        </p:spPr>
      </p:pic>
      <p:sp>
        <p:nvSpPr>
          <p:cNvPr id="3" name="Subtitle 2">
            <a:extLst>
              <a:ext uri="{FF2B5EF4-FFF2-40B4-BE49-F238E27FC236}">
                <a16:creationId xmlns:a16="http://schemas.microsoft.com/office/drawing/2014/main" id="{690CC24A-B08B-4D2C-A88C-5194980B34EE}"/>
              </a:ext>
            </a:extLst>
          </p:cNvPr>
          <p:cNvSpPr>
            <a:spLocks noGrp="1"/>
          </p:cNvSpPr>
          <p:nvPr>
            <p:ph type="subTitle" idx="1"/>
          </p:nvPr>
        </p:nvSpPr>
        <p:spPr>
          <a:xfrm>
            <a:off x="432079" y="4013165"/>
            <a:ext cx="4410854" cy="2205732"/>
          </a:xfrm>
        </p:spPr>
        <p:txBody>
          <a:bodyPr anchor="t">
            <a:normAutofit/>
          </a:bodyPr>
          <a:lstStyle/>
          <a:p>
            <a:r>
              <a:rPr lang="en-US" sz="1800" b="1" i="1" dirty="0">
                <a:solidFill>
                  <a:srgbClr val="FFFFFF"/>
                </a:solidFill>
              </a:rPr>
              <a:t>“I will always welcome joyfully any opportunity that comes my way to be of service to you.” </a:t>
            </a:r>
          </a:p>
          <a:p>
            <a:r>
              <a:rPr lang="en-US" sz="1800" b="1" dirty="0">
                <a:solidFill>
                  <a:srgbClr val="FFFFFF"/>
                </a:solidFill>
              </a:rPr>
              <a:t>-St. Vincent de Paul</a:t>
            </a:r>
            <a:endParaRPr lang="en-US" sz="1800" dirty="0">
              <a:solidFill>
                <a:srgbClr val="FFFFFF"/>
              </a:solidFill>
            </a:endParaRPr>
          </a:p>
          <a:p>
            <a:pPr algn="r"/>
            <a:endParaRPr lang="en-US" sz="1800" dirty="0">
              <a:solidFill>
                <a:srgbClr val="FFFFFF"/>
              </a:solidFill>
            </a:endParaRPr>
          </a:p>
        </p:txBody>
      </p:sp>
      <p:sp>
        <p:nvSpPr>
          <p:cNvPr id="8" name="TextBox 7">
            <a:extLst>
              <a:ext uri="{FF2B5EF4-FFF2-40B4-BE49-F238E27FC236}">
                <a16:creationId xmlns:a16="http://schemas.microsoft.com/office/drawing/2014/main" id="{89706723-9567-47BC-96E2-45E49DA13D6F}"/>
              </a:ext>
            </a:extLst>
          </p:cNvPr>
          <p:cNvSpPr txBox="1"/>
          <p:nvPr/>
        </p:nvSpPr>
        <p:spPr>
          <a:xfrm>
            <a:off x="432079" y="914401"/>
            <a:ext cx="4148310" cy="2215991"/>
          </a:xfrm>
          <a:prstGeom prst="rect">
            <a:avLst/>
          </a:prstGeom>
          <a:noFill/>
        </p:spPr>
        <p:txBody>
          <a:bodyPr wrap="square">
            <a:spAutoFit/>
          </a:bodyPr>
          <a:lstStyle/>
          <a:p>
            <a:pPr algn="ctr"/>
            <a:r>
              <a:rPr lang="en-US" sz="2800" dirty="0">
                <a:solidFill>
                  <a:schemeClr val="bg1"/>
                </a:solidFill>
              </a:rPr>
              <a:t>The State Assistance for Housing Relief (SAFHR)  </a:t>
            </a:r>
          </a:p>
          <a:p>
            <a:pPr algn="ctr"/>
            <a:r>
              <a:rPr lang="en-US" sz="2400" dirty="0">
                <a:solidFill>
                  <a:schemeClr val="bg1"/>
                </a:solidFill>
              </a:rPr>
              <a:t>The Vincentian Version</a:t>
            </a:r>
          </a:p>
          <a:p>
            <a:pPr algn="ctr"/>
            <a:endParaRPr lang="en-US" dirty="0">
              <a:solidFill>
                <a:schemeClr val="bg1"/>
              </a:solidFill>
            </a:endParaRPr>
          </a:p>
          <a:p>
            <a:pPr algn="ctr"/>
            <a:r>
              <a:rPr lang="en-US" dirty="0">
                <a:solidFill>
                  <a:schemeClr val="bg1"/>
                </a:solidFill>
              </a:rPr>
              <a:t>Presented By: </a:t>
            </a:r>
          </a:p>
          <a:p>
            <a:pPr algn="ctr"/>
            <a:r>
              <a:rPr lang="en-US" dirty="0">
                <a:solidFill>
                  <a:schemeClr val="bg1"/>
                </a:solidFill>
              </a:rPr>
              <a:t>Vincentian Lynn Chapman Wolf, LCSW</a:t>
            </a:r>
            <a:endParaRPr lang="en-US" sz="2800" dirty="0">
              <a:solidFill>
                <a:schemeClr val="bg1"/>
              </a:solidFill>
            </a:endParaRPr>
          </a:p>
        </p:txBody>
      </p:sp>
      <p:sp>
        <p:nvSpPr>
          <p:cNvPr id="4" name="Slide Number Placeholder 3">
            <a:extLst>
              <a:ext uri="{FF2B5EF4-FFF2-40B4-BE49-F238E27FC236}">
                <a16:creationId xmlns:a16="http://schemas.microsoft.com/office/drawing/2014/main" id="{5EB66115-2719-4B4A-ABE8-3A725008320F}"/>
              </a:ext>
            </a:extLst>
          </p:cNvPr>
          <p:cNvSpPr>
            <a:spLocks noGrp="1"/>
          </p:cNvSpPr>
          <p:nvPr>
            <p:ph type="sldNum" sz="quarter" idx="12"/>
          </p:nvPr>
        </p:nvSpPr>
        <p:spPr/>
        <p:txBody>
          <a:bodyPr/>
          <a:lstStyle/>
          <a:p>
            <a:fld id="{10A7474A-ECA1-4BCC-99D1-D0848154CBD2}" type="slidenum">
              <a:rPr lang="en-US" smtClean="0"/>
              <a:t>1</a:t>
            </a:fld>
            <a:endParaRPr lang="en-US"/>
          </a:p>
        </p:txBody>
      </p:sp>
    </p:spTree>
    <p:extLst>
      <p:ext uri="{BB962C8B-B14F-4D97-AF65-F5344CB8AC3E}">
        <p14:creationId xmlns:p14="http://schemas.microsoft.com/office/powerpoint/2010/main" val="2832679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5395939"/>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Photo ID</a:t>
            </a:r>
          </a:p>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Valid Lease for the time period of requested Rental Assistance. Must be signed by both Tenant and Landlord</a:t>
            </a:r>
          </a:p>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A “Rental Attestation” may be submitted in place of Valid Lease.  Rental attestation form is found on the SAFHR website. Need proof of rent payments with attestation form.  </a:t>
            </a:r>
          </a:p>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Letter or Ledger showing back rent.  </a:t>
            </a:r>
          </a:p>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Copies of Utility bills (I don’t recommend asking for utility assistance with this application.)</a:t>
            </a:r>
          </a:p>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Any bills that show hardship. Ex: Medical bills</a:t>
            </a:r>
          </a:p>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Copies of documents for automatic qualifying programs </a:t>
            </a: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t>Tenant Documents Needed</a:t>
            </a:r>
            <a:endParaRPr kumimoji="0" lang="en-US" sz="3600" b="1" i="0" u="none" strike="noStrike" kern="1200" cap="none" spc="0" normalizeH="0" baseline="0" noProof="0" dirty="0">
              <a:ln>
                <a:noFill/>
              </a:ln>
              <a:solidFill>
                <a:srgbClr val="006BA8"/>
              </a:solidFill>
              <a:effectLst/>
              <a:uLnTx/>
              <a:uFillTx/>
              <a:latin typeface="Century Gothic" charset="0"/>
            </a:endParaRPr>
          </a:p>
        </p:txBody>
      </p:sp>
      <p:sp>
        <p:nvSpPr>
          <p:cNvPr id="2" name="Slide Number Placeholder 1">
            <a:extLst>
              <a:ext uri="{FF2B5EF4-FFF2-40B4-BE49-F238E27FC236}">
                <a16:creationId xmlns:a16="http://schemas.microsoft.com/office/drawing/2014/main" id="{D0197A7A-C0BF-4ECB-8670-DF64C85FF3F2}"/>
              </a:ext>
            </a:extLst>
          </p:cNvPr>
          <p:cNvSpPr>
            <a:spLocks noGrp="1"/>
          </p:cNvSpPr>
          <p:nvPr>
            <p:ph type="sldNum" sz="quarter" idx="12"/>
          </p:nvPr>
        </p:nvSpPr>
        <p:spPr/>
        <p:txBody>
          <a:bodyPr/>
          <a:lstStyle/>
          <a:p>
            <a:fld id="{10A7474A-ECA1-4BCC-99D1-D0848154CBD2}" type="slidenum">
              <a:rPr lang="en-US" smtClean="0">
                <a:solidFill>
                  <a:schemeClr val="bg1"/>
                </a:solidFill>
              </a:rPr>
              <a:t>10</a:t>
            </a:fld>
            <a:endParaRPr lang="en-US" dirty="0">
              <a:solidFill>
                <a:schemeClr val="bg1"/>
              </a:solidFill>
            </a:endParaRPr>
          </a:p>
        </p:txBody>
      </p:sp>
    </p:spTree>
    <p:extLst>
      <p:ext uri="{BB962C8B-B14F-4D97-AF65-F5344CB8AC3E}">
        <p14:creationId xmlns:p14="http://schemas.microsoft.com/office/powerpoint/2010/main" val="4055369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862355"/>
            <a:ext cx="7680400" cy="426999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333E48"/>
                </a:solidFill>
                <a:effectLst/>
                <a:uLnTx/>
                <a:uFillTx/>
                <a:latin typeface="Century Gothic" panose="020B0502020202020204" pitchFamily="34" charset="0"/>
                <a:ea typeface="+mn-ea"/>
                <a:cs typeface="+mn-cs"/>
              </a:rPr>
              <a:t>Supplemental Nutrition Assistance Program (SNAP)</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333E48"/>
                </a:solidFill>
                <a:effectLst/>
                <a:uLnTx/>
                <a:uFillTx/>
                <a:latin typeface="Century Gothic" panose="020B0502020202020204" pitchFamily="34" charset="0"/>
                <a:ea typeface="+mn-ea"/>
                <a:cs typeface="+mn-cs"/>
              </a:rPr>
              <a:t>Temporary Assistance for Needy Families (TANF)</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333E48"/>
                </a:solidFill>
                <a:effectLst/>
                <a:uLnTx/>
                <a:uFillTx/>
                <a:latin typeface="Century Gothic" panose="020B0502020202020204" pitchFamily="34" charset="0"/>
                <a:ea typeface="+mn-ea"/>
                <a:cs typeface="+mn-cs"/>
              </a:rPr>
              <a:t>Supplemental Security Income (SSI)</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333E48"/>
                </a:solidFill>
                <a:effectLst/>
                <a:uLnTx/>
                <a:uFillTx/>
                <a:latin typeface="Century Gothic" panose="020B0502020202020204" pitchFamily="34" charset="0"/>
                <a:ea typeface="+mn-ea"/>
                <a:cs typeface="+mn-cs"/>
              </a:rPr>
              <a:t>Women, Infants, and Children (WIC)</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333E48"/>
                </a:solidFill>
                <a:effectLst/>
                <a:uLnTx/>
                <a:uFillTx/>
                <a:latin typeface="Century Gothic" panose="020B0502020202020204" pitchFamily="34" charset="0"/>
                <a:ea typeface="+mn-ea"/>
                <a:cs typeface="+mn-cs"/>
              </a:rPr>
              <a:t>Head Start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333E48"/>
                </a:solidFill>
                <a:effectLst/>
                <a:uLnTx/>
                <a:uFillTx/>
                <a:latin typeface="Century Gothic" panose="020B0502020202020204" pitchFamily="34" charset="0"/>
                <a:ea typeface="+mn-ea"/>
                <a:cs typeface="+mn-cs"/>
              </a:rPr>
              <a:t>Earned Income Tax Credit (EITC)</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333E48"/>
                </a:solidFill>
                <a:effectLst/>
                <a:uLnTx/>
                <a:uFillTx/>
                <a:latin typeface="Century Gothic" panose="020B0502020202020204" pitchFamily="34" charset="0"/>
                <a:ea typeface="+mn-ea"/>
                <a:cs typeface="+mn-cs"/>
              </a:rPr>
              <a:t>Medicaid</a:t>
            </a: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8"/>
            <a:ext cx="9300210" cy="11384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6BA8"/>
                </a:solidFill>
                <a:effectLst/>
                <a:uLnTx/>
                <a:uFillTx/>
                <a:latin typeface="Century Gothic" charset="0"/>
              </a:rPr>
              <a:t>Automatic qualifying programs</a:t>
            </a:r>
          </a:p>
        </p:txBody>
      </p:sp>
      <p:sp>
        <p:nvSpPr>
          <p:cNvPr id="2" name="Slide Number Placeholder 1">
            <a:extLst>
              <a:ext uri="{FF2B5EF4-FFF2-40B4-BE49-F238E27FC236}">
                <a16:creationId xmlns:a16="http://schemas.microsoft.com/office/drawing/2014/main" id="{D0197A7A-C0BF-4ECB-8670-DF64C85FF3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7474A-ECA1-4BCC-99D1-D0848154CBD2}"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3151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323416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sz="2000" dirty="0"/>
              <a:t>SAFHR will pay up to 12 Months rent.  </a:t>
            </a:r>
          </a:p>
          <a:p>
            <a:r>
              <a:rPr lang="en-US" sz="2000" dirty="0"/>
              <a:t>If an applicant has less then 9 months of back rent owed, recommend the Neighbor request 3 months of forward rent.  </a:t>
            </a:r>
          </a:p>
          <a:p>
            <a:r>
              <a:rPr lang="en-US" sz="2000" dirty="0"/>
              <a:t>If less than 12 months of rent are requested, the applicant can make a second application in the future as long as they do not exceed 12 months total rent request.</a:t>
            </a: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t>Past Due and Forward Rent</a:t>
            </a:r>
            <a:endParaRPr kumimoji="0" lang="en-US" sz="3600" b="1" i="0" u="none" strike="noStrike" kern="1200" cap="none" spc="0" normalizeH="0" baseline="0" noProof="0" dirty="0">
              <a:ln>
                <a:noFill/>
              </a:ln>
              <a:solidFill>
                <a:srgbClr val="006BA8"/>
              </a:solidFill>
              <a:effectLst/>
              <a:uLnTx/>
              <a:uFillTx/>
              <a:latin typeface="Century Gothic" charset="0"/>
            </a:endParaRPr>
          </a:p>
        </p:txBody>
      </p:sp>
      <p:sp>
        <p:nvSpPr>
          <p:cNvPr id="2" name="Slide Number Placeholder 1">
            <a:extLst>
              <a:ext uri="{FF2B5EF4-FFF2-40B4-BE49-F238E27FC236}">
                <a16:creationId xmlns:a16="http://schemas.microsoft.com/office/drawing/2014/main" id="{D0197A7A-C0BF-4ECB-8670-DF64C85FF3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7474A-ECA1-4BCC-99D1-D0848154CBD2}"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9384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5395939"/>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As a SAFHR Advocate, you are helping the landlord as much as the tenant to ensure the success of the application. </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Be sure to listen to the frustration of the landlords.  Usually, the tenant or NIN has a history of non or late rent payments.</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Landlords will need to provide: Copy of ID, W-9 form, Voided Check or Bank statement, Account number, Routing number, and Tax Records for the property. (Property tax records can be found on the city or county websites)</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Landlords need to provide a letter with how much rent is owed.  Letter must include landlord’s name and address   </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Payment to Landlords is not immediate, normally 3-4 weeks after the application is approved. </a:t>
            </a: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t>Landlord Portion of the SAFHR Application</a:t>
            </a:r>
            <a:endParaRPr kumimoji="0" lang="en-US" sz="3600" b="1" i="0" u="none" strike="noStrike" kern="1200" cap="none" spc="0" normalizeH="0" baseline="0" noProof="0" dirty="0">
              <a:ln>
                <a:noFill/>
              </a:ln>
              <a:solidFill>
                <a:srgbClr val="006BA8"/>
              </a:solidFill>
              <a:effectLst/>
              <a:uLnTx/>
              <a:uFillTx/>
              <a:latin typeface="Century Gothic" charset="0"/>
            </a:endParaRPr>
          </a:p>
        </p:txBody>
      </p:sp>
      <p:sp>
        <p:nvSpPr>
          <p:cNvPr id="2" name="Slide Number Placeholder 1">
            <a:extLst>
              <a:ext uri="{FF2B5EF4-FFF2-40B4-BE49-F238E27FC236}">
                <a16:creationId xmlns:a16="http://schemas.microsoft.com/office/drawing/2014/main" id="{D0197A7A-C0BF-4ECB-8670-DF64C85FF3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7474A-ECA1-4BCC-99D1-D0848154CBD2}"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713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6BA8"/>
                </a:solidFill>
                <a:effectLst/>
                <a:uLnTx/>
                <a:uFillTx/>
                <a:latin typeface="Century Gothic" charset="0"/>
              </a:rPr>
              <a:t>Example a Landlord’s Letter to Tenant</a:t>
            </a:r>
          </a:p>
        </p:txBody>
      </p:sp>
      <p:sp>
        <p:nvSpPr>
          <p:cNvPr id="2" name="Slide Number Placeholder 1">
            <a:extLst>
              <a:ext uri="{FF2B5EF4-FFF2-40B4-BE49-F238E27FC236}">
                <a16:creationId xmlns:a16="http://schemas.microsoft.com/office/drawing/2014/main" id="{D0197A7A-C0BF-4ECB-8670-DF64C85FF3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7474A-ECA1-4BCC-99D1-D0848154CBD2}"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7A181163-1B1B-4D04-B9A1-5101C49FF20D}"/>
              </a:ext>
            </a:extLst>
          </p:cNvPr>
          <p:cNvPicPr>
            <a:picLocks noChangeAspect="1"/>
          </p:cNvPicPr>
          <p:nvPr/>
        </p:nvPicPr>
        <p:blipFill>
          <a:blip r:embed="rId3"/>
          <a:stretch>
            <a:fillRect/>
          </a:stretch>
        </p:blipFill>
        <p:spPr>
          <a:xfrm>
            <a:off x="2948381" y="1040234"/>
            <a:ext cx="5352889" cy="5798289"/>
          </a:xfrm>
          <a:prstGeom prst="rect">
            <a:avLst/>
          </a:prstGeom>
        </p:spPr>
      </p:pic>
    </p:spTree>
    <p:extLst>
      <p:ext uri="{BB962C8B-B14F-4D97-AF65-F5344CB8AC3E}">
        <p14:creationId xmlns:p14="http://schemas.microsoft.com/office/powerpoint/2010/main" val="1105415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6BA8"/>
                </a:solidFill>
                <a:effectLst/>
                <a:uLnTx/>
                <a:uFillTx/>
                <a:latin typeface="Century Gothic" charset="0"/>
              </a:rPr>
              <a:t>Example of a Rent Ledger</a:t>
            </a:r>
          </a:p>
        </p:txBody>
      </p:sp>
      <p:sp>
        <p:nvSpPr>
          <p:cNvPr id="2" name="Slide Number Placeholder 1">
            <a:extLst>
              <a:ext uri="{FF2B5EF4-FFF2-40B4-BE49-F238E27FC236}">
                <a16:creationId xmlns:a16="http://schemas.microsoft.com/office/drawing/2014/main" id="{D0197A7A-C0BF-4ECB-8670-DF64C85FF3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7474A-ECA1-4BCC-99D1-D0848154CBD2}"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CC266EC2-1023-4EC4-B416-C1CCB80E6DA1}"/>
              </a:ext>
            </a:extLst>
          </p:cNvPr>
          <p:cNvPicPr>
            <a:picLocks noChangeAspect="1"/>
          </p:cNvPicPr>
          <p:nvPr/>
        </p:nvPicPr>
        <p:blipFill>
          <a:blip r:embed="rId3"/>
          <a:stretch>
            <a:fillRect/>
          </a:stretch>
        </p:blipFill>
        <p:spPr>
          <a:xfrm>
            <a:off x="1136428" y="1117503"/>
            <a:ext cx="7806178" cy="5740497"/>
          </a:xfrm>
          <a:prstGeom prst="rect">
            <a:avLst/>
          </a:prstGeom>
        </p:spPr>
      </p:pic>
    </p:spTree>
    <p:extLst>
      <p:ext uri="{BB962C8B-B14F-4D97-AF65-F5344CB8AC3E}">
        <p14:creationId xmlns:p14="http://schemas.microsoft.com/office/powerpoint/2010/main" val="3855375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6BA8"/>
                </a:solidFill>
                <a:effectLst/>
                <a:uLnTx/>
                <a:uFillTx/>
                <a:latin typeface="Century Gothic" charset="0"/>
              </a:rPr>
              <a:t>Example of a Rental Attestation Form (pg1)</a:t>
            </a:r>
          </a:p>
        </p:txBody>
      </p:sp>
      <p:sp>
        <p:nvSpPr>
          <p:cNvPr id="2" name="Slide Number Placeholder 1">
            <a:extLst>
              <a:ext uri="{FF2B5EF4-FFF2-40B4-BE49-F238E27FC236}">
                <a16:creationId xmlns:a16="http://schemas.microsoft.com/office/drawing/2014/main" id="{D0197A7A-C0BF-4ECB-8670-DF64C85FF3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7474A-ECA1-4BCC-99D1-D0848154CBD2}"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B4375128-97E7-4FC5-B268-50DC2E645444}"/>
              </a:ext>
            </a:extLst>
          </p:cNvPr>
          <p:cNvPicPr>
            <a:picLocks noChangeAspect="1"/>
          </p:cNvPicPr>
          <p:nvPr/>
        </p:nvPicPr>
        <p:blipFill>
          <a:blip r:embed="rId3"/>
          <a:stretch>
            <a:fillRect/>
          </a:stretch>
        </p:blipFill>
        <p:spPr>
          <a:xfrm>
            <a:off x="3468645" y="970156"/>
            <a:ext cx="4511362" cy="5887844"/>
          </a:xfrm>
          <a:prstGeom prst="rect">
            <a:avLst/>
          </a:prstGeom>
        </p:spPr>
      </p:pic>
    </p:spTree>
    <p:extLst>
      <p:ext uri="{BB962C8B-B14F-4D97-AF65-F5344CB8AC3E}">
        <p14:creationId xmlns:p14="http://schemas.microsoft.com/office/powerpoint/2010/main" val="941034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6BA8"/>
                </a:solidFill>
                <a:effectLst/>
                <a:uLnTx/>
                <a:uFillTx/>
                <a:latin typeface="Century Gothic" charset="0"/>
              </a:rPr>
              <a:t>Example of a Rental Attestation Form (</a:t>
            </a:r>
            <a:r>
              <a:rPr kumimoji="0" lang="en-US" sz="3600" b="1" i="0" u="none" strike="noStrike" kern="1200" cap="none" spc="0" normalizeH="0" baseline="0" noProof="0" dirty="0" err="1">
                <a:ln>
                  <a:noFill/>
                </a:ln>
                <a:solidFill>
                  <a:srgbClr val="006BA8"/>
                </a:solidFill>
                <a:effectLst/>
                <a:uLnTx/>
                <a:uFillTx/>
                <a:latin typeface="Century Gothic" charset="0"/>
              </a:rPr>
              <a:t>pg</a:t>
            </a:r>
            <a:r>
              <a:rPr kumimoji="0" lang="en-US" sz="3600" b="1" i="0" u="none" strike="noStrike" kern="1200" cap="none" spc="0" normalizeH="0" baseline="0" noProof="0" dirty="0">
                <a:ln>
                  <a:noFill/>
                </a:ln>
                <a:solidFill>
                  <a:srgbClr val="006BA8"/>
                </a:solidFill>
                <a:effectLst/>
                <a:uLnTx/>
                <a:uFillTx/>
                <a:latin typeface="Century Gothic" charset="0"/>
              </a:rPr>
              <a:t> 2)</a:t>
            </a:r>
          </a:p>
        </p:txBody>
      </p:sp>
      <p:sp>
        <p:nvSpPr>
          <p:cNvPr id="2" name="Slide Number Placeholder 1">
            <a:extLst>
              <a:ext uri="{FF2B5EF4-FFF2-40B4-BE49-F238E27FC236}">
                <a16:creationId xmlns:a16="http://schemas.microsoft.com/office/drawing/2014/main" id="{D0197A7A-C0BF-4ECB-8670-DF64C85FF3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7474A-ECA1-4BCC-99D1-D0848154CBD2}"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EE568A98-6B66-46E0-BA6E-8D1125744813}"/>
              </a:ext>
            </a:extLst>
          </p:cNvPr>
          <p:cNvPicPr>
            <a:picLocks noChangeAspect="1"/>
          </p:cNvPicPr>
          <p:nvPr/>
        </p:nvPicPr>
        <p:blipFill>
          <a:blip r:embed="rId3"/>
          <a:stretch>
            <a:fillRect/>
          </a:stretch>
        </p:blipFill>
        <p:spPr>
          <a:xfrm>
            <a:off x="3400762" y="947854"/>
            <a:ext cx="4715855" cy="5790670"/>
          </a:xfrm>
          <a:prstGeom prst="rect">
            <a:avLst/>
          </a:prstGeom>
        </p:spPr>
      </p:pic>
    </p:spTree>
    <p:extLst>
      <p:ext uri="{BB962C8B-B14F-4D97-AF65-F5344CB8AC3E}">
        <p14:creationId xmlns:p14="http://schemas.microsoft.com/office/powerpoint/2010/main" val="4173171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5395939"/>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Email: lcwolf@sbcglobal.net</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Call or text: 314-324-8714</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I’m happy to review submitted applications. Please Provide Application #, Login email &amp; Password</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I am only available to help by email or in person from 1pm-4pm.</a:t>
            </a: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6BA8"/>
                </a:solidFill>
                <a:effectLst/>
                <a:uLnTx/>
                <a:uFillTx/>
                <a:latin typeface="Century Gothic" charset="0"/>
              </a:rPr>
              <a:t>If you need help, please reach out!</a:t>
            </a:r>
          </a:p>
        </p:txBody>
      </p:sp>
      <p:sp>
        <p:nvSpPr>
          <p:cNvPr id="2" name="Slide Number Placeholder 1">
            <a:extLst>
              <a:ext uri="{FF2B5EF4-FFF2-40B4-BE49-F238E27FC236}">
                <a16:creationId xmlns:a16="http://schemas.microsoft.com/office/drawing/2014/main" id="{D0197A7A-C0BF-4ECB-8670-DF64C85FF3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7474A-ECA1-4BCC-99D1-D0848154CBD2}"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5903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2716696" y="1264920"/>
            <a:ext cx="6374295" cy="431424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Lord, Open my eyes to know and attend the needs of our Neighbors in Need,</a:t>
            </a:r>
          </a:p>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Help me to express ideas with kindness and patience,</a:t>
            </a:r>
          </a:p>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Touch my heart that I may listen to, learn from and appreciate the ideas of colleagues,</a:t>
            </a:r>
          </a:p>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Help me communicate with politeness,</a:t>
            </a:r>
          </a:p>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Come, Holy Spirit, Live Within Our Lives and guide our decisions,</a:t>
            </a:r>
          </a:p>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We partake of your divine presence, </a:t>
            </a:r>
          </a:p>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Amen.</a:t>
            </a:r>
          </a:p>
        </p:txBody>
      </p:sp>
      <p:pic>
        <p:nvPicPr>
          <p:cNvPr id="13" name="Picture 12" descr="praying-29965_1280.png">
            <a:extLst>
              <a:ext uri="{FF2B5EF4-FFF2-40B4-BE49-F238E27FC236}">
                <a16:creationId xmlns:a16="http://schemas.microsoft.com/office/drawing/2014/main" id="{8FB47E05-3C59-46A6-B11F-ECD9D2D45D1A}"/>
              </a:ext>
            </a:extLst>
          </p:cNvPr>
          <p:cNvPicPr>
            <a:picLocks noChangeAspect="1"/>
          </p:cNvPicPr>
          <p:nvPr/>
        </p:nvPicPr>
        <p:blipFill>
          <a:blip r:embed="rId3" cstate="email">
            <a:duotone>
              <a:srgbClr val="5B9BD5">
                <a:shade val="45000"/>
                <a:satMod val="135000"/>
              </a:srgbClr>
              <a:prstClr val="white"/>
            </a:duotone>
            <a:extLst>
              <a:ext uri="{28A0092B-C50C-407E-A947-70E740481C1C}">
                <a14:useLocalDpi xmlns:a14="http://schemas.microsoft.com/office/drawing/2010/main"/>
              </a:ext>
            </a:extLst>
          </a:blip>
          <a:stretch>
            <a:fillRect/>
          </a:stretch>
        </p:blipFill>
        <p:spPr>
          <a:xfrm flipH="1">
            <a:off x="609598" y="1873972"/>
            <a:ext cx="1728693" cy="2244733"/>
          </a:xfrm>
          <a:prstGeom prst="rect">
            <a:avLst/>
          </a:prstGeom>
        </p:spPr>
      </p:pic>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6BA8"/>
                </a:solidFill>
                <a:effectLst/>
                <a:uLnTx/>
                <a:uFillTx/>
                <a:latin typeface="Century Gothic" charset="0"/>
              </a:rPr>
              <a:t>Opening Prayer</a:t>
            </a:r>
          </a:p>
        </p:txBody>
      </p:sp>
      <p:sp>
        <p:nvSpPr>
          <p:cNvPr id="2" name="Slide Number Placeholder 1">
            <a:extLst>
              <a:ext uri="{FF2B5EF4-FFF2-40B4-BE49-F238E27FC236}">
                <a16:creationId xmlns:a16="http://schemas.microsoft.com/office/drawing/2014/main" id="{77A2FE41-B999-495D-9B02-9D85F5022A70}"/>
              </a:ext>
            </a:extLst>
          </p:cNvPr>
          <p:cNvSpPr>
            <a:spLocks noGrp="1"/>
          </p:cNvSpPr>
          <p:nvPr>
            <p:ph type="sldNum" sz="quarter" idx="12"/>
          </p:nvPr>
        </p:nvSpPr>
        <p:spPr/>
        <p:txBody>
          <a:bodyPr/>
          <a:lstStyle/>
          <a:p>
            <a:fld id="{10A7474A-ECA1-4BCC-99D1-D0848154CBD2}" type="slidenum">
              <a:rPr lang="en-US" smtClean="0">
                <a:solidFill>
                  <a:schemeClr val="bg1"/>
                </a:solidFill>
              </a:rPr>
              <a:t>2</a:t>
            </a:fld>
            <a:endParaRPr lang="en-US">
              <a:solidFill>
                <a:schemeClr val="bg1"/>
              </a:solidFill>
            </a:endParaRPr>
          </a:p>
        </p:txBody>
      </p:sp>
    </p:spTree>
    <p:extLst>
      <p:ext uri="{BB962C8B-B14F-4D97-AF65-F5344CB8AC3E}">
        <p14:creationId xmlns:p14="http://schemas.microsoft.com/office/powerpoint/2010/main" val="2610227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431424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Lynn Chapman-Wolf is a Vincentian and a member of the St. Gabriel the Archangel Conference in south St Louis.  Lynn is trained clinical social worker, currently employed at Women In Charge, a small non-profit helping women prepare to take their high school equivalency exam and secure employment.   Lynn has a 100% success rate in helping Neighbors compete the SAFHR application and receive the rental assistance they need. </a:t>
            </a: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t>Introductions</a:t>
            </a:r>
            <a:endParaRPr kumimoji="0" lang="en-US" sz="3600" b="1" i="0" u="none" strike="noStrike" kern="1200" cap="none" spc="0" normalizeH="0" baseline="0" noProof="0" dirty="0">
              <a:ln>
                <a:noFill/>
              </a:ln>
              <a:solidFill>
                <a:srgbClr val="006BA8"/>
              </a:solidFill>
              <a:effectLst/>
              <a:uLnTx/>
              <a:uFillTx/>
              <a:latin typeface="Century Gothic" charset="0"/>
            </a:endParaRPr>
          </a:p>
        </p:txBody>
      </p:sp>
      <p:sp>
        <p:nvSpPr>
          <p:cNvPr id="2" name="Slide Number Placeholder 1">
            <a:extLst>
              <a:ext uri="{FF2B5EF4-FFF2-40B4-BE49-F238E27FC236}">
                <a16:creationId xmlns:a16="http://schemas.microsoft.com/office/drawing/2014/main" id="{8EE21E7C-3503-4B61-9C8E-D1FE171FED9D}"/>
              </a:ext>
            </a:extLst>
          </p:cNvPr>
          <p:cNvSpPr>
            <a:spLocks noGrp="1"/>
          </p:cNvSpPr>
          <p:nvPr>
            <p:ph type="sldNum" sz="quarter" idx="12"/>
          </p:nvPr>
        </p:nvSpPr>
        <p:spPr/>
        <p:txBody>
          <a:bodyPr/>
          <a:lstStyle/>
          <a:p>
            <a:fld id="{10A7474A-ECA1-4BCC-99D1-D0848154CBD2}" type="slidenum">
              <a:rPr lang="en-US" smtClean="0">
                <a:solidFill>
                  <a:schemeClr val="bg1"/>
                </a:solidFill>
              </a:rPr>
              <a:t>3</a:t>
            </a:fld>
            <a:endParaRPr lang="en-US">
              <a:solidFill>
                <a:schemeClr val="bg1"/>
              </a:solidFill>
            </a:endParaRPr>
          </a:p>
        </p:txBody>
      </p:sp>
    </p:spTree>
    <p:extLst>
      <p:ext uri="{BB962C8B-B14F-4D97-AF65-F5344CB8AC3E}">
        <p14:creationId xmlns:p14="http://schemas.microsoft.com/office/powerpoint/2010/main" val="1349967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4364093"/>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SAFHR is the Rental Assistance Program for anyone living in Missouri.  </a:t>
            </a:r>
          </a:p>
          <a:p>
            <a:pPr marL="0" marR="0" lvl="0" indent="0" algn="l" defTabSz="914400" rtl="0" eaLnBrk="1" fontAlgn="auto" latinLnBrk="0" hangingPunct="1">
              <a:lnSpc>
                <a:spcPct val="100000"/>
              </a:lnSpc>
              <a:spcBef>
                <a:spcPts val="1000"/>
              </a:spcBef>
              <a:spcAft>
                <a:spcPts val="0"/>
              </a:spcAft>
              <a:buClrTx/>
              <a:buSzTx/>
              <a:buFont typeface="Arial"/>
              <a:buNone/>
              <a:tabLst/>
              <a:defRPr/>
            </a:pPr>
            <a:r>
              <a:rPr lang="en-US" sz="2000" dirty="0">
                <a:solidFill>
                  <a:sysClr val="windowText" lastClr="000000"/>
                </a:solidFill>
              </a:rPr>
              <a:t>SAFHR will be accepting applications until September 2022.</a:t>
            </a:r>
          </a:p>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The SAFHR program is preferable to the St. Louis County or City Cares Programs, because:  </a:t>
            </a:r>
          </a:p>
          <a:p>
            <a:pPr lvl="1">
              <a:defRPr/>
            </a:pPr>
            <a:r>
              <a:rPr kumimoji="0" lang="en-US" sz="1800" b="0" i="0" u="none" strike="noStrike" kern="1200" cap="none" spc="0" normalizeH="0" baseline="0" noProof="0" dirty="0">
                <a:ln>
                  <a:noFill/>
                </a:ln>
                <a:solidFill>
                  <a:sysClr val="windowText" lastClr="000000"/>
                </a:solidFill>
                <a:effectLst/>
                <a:uLnTx/>
                <a:uFillTx/>
                <a:latin typeface="Century Gothic" charset="0"/>
              </a:rPr>
              <a:t>The County Cares program has allocated 99.9% of their funding and takes an average of 57 days to be reviewed.</a:t>
            </a:r>
          </a:p>
          <a:p>
            <a:pPr lvl="1">
              <a:defRPr/>
            </a:pPr>
            <a:r>
              <a:rPr kumimoji="0" lang="en-US" sz="1800" b="0" i="0" u="none" strike="noStrike" kern="1200" cap="none" spc="0" normalizeH="0" baseline="0" noProof="0" dirty="0">
                <a:ln>
                  <a:noFill/>
                </a:ln>
                <a:solidFill>
                  <a:sysClr val="windowText" lastClr="000000"/>
                </a:solidFill>
                <a:effectLst/>
                <a:uLnTx/>
                <a:uFillTx/>
                <a:latin typeface="Century Gothic" charset="0"/>
              </a:rPr>
              <a:t>The St. Louis City Cares program takes 4-6 weeks to be assigned to an agency for review.  United Way 211 handles all calls for the program which can be frustrating.  </a:t>
            </a:r>
          </a:p>
          <a:p>
            <a:pPr lvl="1">
              <a:defRPr/>
            </a:pPr>
            <a:r>
              <a:rPr kumimoji="0" lang="en-US" sz="1800" b="0" i="0" u="none" strike="noStrike" kern="1200" cap="none" spc="0" normalizeH="0" baseline="0" noProof="0" dirty="0">
                <a:ln>
                  <a:noFill/>
                </a:ln>
                <a:solidFill>
                  <a:sysClr val="windowText" lastClr="000000"/>
                </a:solidFill>
                <a:effectLst/>
                <a:uLnTx/>
                <a:uFillTx/>
                <a:latin typeface="Century Gothic" charset="0"/>
              </a:rPr>
              <a:t>The Landlords I’ve spoken with have never received any payments from the CARES programs. </a:t>
            </a: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t>Overview</a:t>
            </a:r>
            <a:endParaRPr kumimoji="0" lang="en-US" sz="3600" b="1" i="0" u="none" strike="noStrike" kern="1200" cap="none" spc="0" normalizeH="0" baseline="0" noProof="0" dirty="0">
              <a:ln>
                <a:noFill/>
              </a:ln>
              <a:solidFill>
                <a:srgbClr val="006BA8"/>
              </a:solidFill>
              <a:effectLst/>
              <a:uLnTx/>
              <a:uFillTx/>
              <a:latin typeface="Century Gothic" charset="0"/>
            </a:endParaRPr>
          </a:p>
        </p:txBody>
      </p:sp>
      <p:sp>
        <p:nvSpPr>
          <p:cNvPr id="2" name="Slide Number Placeholder 1">
            <a:extLst>
              <a:ext uri="{FF2B5EF4-FFF2-40B4-BE49-F238E27FC236}">
                <a16:creationId xmlns:a16="http://schemas.microsoft.com/office/drawing/2014/main" id="{5102555E-54B3-44D0-996E-D26BC8964092}"/>
              </a:ext>
            </a:extLst>
          </p:cNvPr>
          <p:cNvSpPr>
            <a:spLocks noGrp="1"/>
          </p:cNvSpPr>
          <p:nvPr>
            <p:ph type="sldNum" sz="quarter" idx="12"/>
          </p:nvPr>
        </p:nvSpPr>
        <p:spPr/>
        <p:txBody>
          <a:bodyPr/>
          <a:lstStyle/>
          <a:p>
            <a:fld id="{10A7474A-ECA1-4BCC-99D1-D0848154CBD2}" type="slidenum">
              <a:rPr lang="en-US" smtClean="0">
                <a:solidFill>
                  <a:schemeClr val="bg1"/>
                </a:solidFill>
              </a:rPr>
              <a:t>4</a:t>
            </a:fld>
            <a:endParaRPr lang="en-US" dirty="0">
              <a:solidFill>
                <a:schemeClr val="bg1"/>
              </a:solidFill>
            </a:endParaRPr>
          </a:p>
        </p:txBody>
      </p:sp>
    </p:spTree>
    <p:extLst>
      <p:ext uri="{BB962C8B-B14F-4D97-AF65-F5344CB8AC3E}">
        <p14:creationId xmlns:p14="http://schemas.microsoft.com/office/powerpoint/2010/main" val="1225652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431424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a:buNone/>
              <a:tabLst/>
              <a:defRPr/>
            </a:pPr>
            <a:br>
              <a:rPr kumimoji="0" lang="en-US" sz="2000" b="0" i="0" u="none" strike="noStrike" kern="1200" cap="none" spc="0" normalizeH="0" baseline="0" noProof="0" dirty="0">
                <a:ln>
                  <a:noFill/>
                </a:ln>
                <a:solidFill>
                  <a:sysClr val="windowText" lastClr="000000"/>
                </a:solidFill>
                <a:effectLst/>
                <a:uLnTx/>
                <a:uFillTx/>
                <a:latin typeface="Century Gothic" charset="0"/>
              </a:rPr>
            </a:br>
            <a:br>
              <a:rPr kumimoji="0" lang="en-US" sz="2000" b="0" i="0" u="none" strike="noStrike" kern="1200" cap="none" spc="0" normalizeH="0" baseline="0" noProof="0" dirty="0">
                <a:ln>
                  <a:noFill/>
                </a:ln>
                <a:solidFill>
                  <a:sysClr val="windowText" lastClr="000000"/>
                </a:solidFill>
                <a:effectLst/>
                <a:uLnTx/>
                <a:uFillTx/>
                <a:latin typeface="Century Gothic" charset="0"/>
              </a:rPr>
            </a:br>
            <a:r>
              <a:rPr kumimoji="0" lang="en-US" sz="2400" b="0" i="0" u="none" strike="noStrike" kern="1200" cap="none" spc="0" normalizeH="0" baseline="0" noProof="0" dirty="0">
                <a:ln>
                  <a:noFill/>
                </a:ln>
                <a:solidFill>
                  <a:sysClr val="windowText" lastClr="000000"/>
                </a:solidFill>
                <a:effectLst/>
                <a:uLnTx/>
                <a:uFillTx/>
                <a:latin typeface="Century Gothic" charset="0"/>
              </a:rPr>
              <a:t>Program Info: mohousingresources.com</a:t>
            </a:r>
            <a:br>
              <a:rPr kumimoji="0" lang="en-US" sz="2400" b="0" i="0" u="none" strike="noStrike" kern="1200" cap="none" spc="0" normalizeH="0" baseline="0" noProof="0" dirty="0">
                <a:ln>
                  <a:noFill/>
                </a:ln>
                <a:solidFill>
                  <a:sysClr val="windowText" lastClr="000000"/>
                </a:solidFill>
                <a:effectLst/>
                <a:uLnTx/>
                <a:uFillTx/>
                <a:latin typeface="Century Gothic" charset="0"/>
              </a:rPr>
            </a:br>
            <a:br>
              <a:rPr kumimoji="0" lang="en-US" sz="2400" b="0" i="0" u="none" strike="noStrike" kern="1200" cap="none" spc="0" normalizeH="0" baseline="0" noProof="0" dirty="0">
                <a:ln>
                  <a:noFill/>
                </a:ln>
                <a:solidFill>
                  <a:sysClr val="windowText" lastClr="000000"/>
                </a:solidFill>
                <a:effectLst/>
                <a:uLnTx/>
                <a:uFillTx/>
                <a:latin typeface="Century Gothic" charset="0"/>
              </a:rPr>
            </a:br>
            <a:r>
              <a:rPr kumimoji="0" lang="en-US" sz="2400" b="0" i="0" u="none" strike="noStrike" kern="1200" cap="none" spc="0" normalizeH="0" baseline="0" noProof="0" dirty="0">
                <a:ln>
                  <a:noFill/>
                </a:ln>
                <a:solidFill>
                  <a:sysClr val="windowText" lastClr="000000"/>
                </a:solidFill>
                <a:effectLst/>
                <a:uLnTx/>
                <a:uFillTx/>
                <a:latin typeface="Century Gothic" charset="0"/>
              </a:rPr>
              <a:t>Application:  safhr.smapply.org</a:t>
            </a:r>
            <a:br>
              <a:rPr kumimoji="0" lang="en-US" sz="2400" b="0" i="0" u="none" strike="noStrike" kern="1200" cap="none" spc="0" normalizeH="0" baseline="0" noProof="0" dirty="0">
                <a:ln>
                  <a:noFill/>
                </a:ln>
                <a:solidFill>
                  <a:sysClr val="windowText" lastClr="000000"/>
                </a:solidFill>
                <a:effectLst/>
                <a:uLnTx/>
                <a:uFillTx/>
                <a:latin typeface="Century Gothic" charset="0"/>
              </a:rPr>
            </a:br>
            <a:br>
              <a:rPr kumimoji="0" lang="en-US" sz="2400" b="0" i="0" u="none" strike="noStrike" kern="1200" cap="none" spc="0" normalizeH="0" baseline="0" noProof="0" dirty="0">
                <a:ln>
                  <a:noFill/>
                </a:ln>
                <a:solidFill>
                  <a:sysClr val="windowText" lastClr="000000"/>
                </a:solidFill>
                <a:effectLst/>
                <a:uLnTx/>
                <a:uFillTx/>
                <a:latin typeface="Century Gothic" charset="0"/>
              </a:rPr>
            </a:br>
            <a:r>
              <a:rPr kumimoji="0" lang="en-US" sz="2400" b="0" i="0" u="none" strike="noStrike" kern="1200" cap="none" spc="0" normalizeH="0" baseline="0" noProof="0" dirty="0">
                <a:ln>
                  <a:noFill/>
                </a:ln>
                <a:solidFill>
                  <a:sysClr val="windowText" lastClr="000000"/>
                </a:solidFill>
                <a:effectLst/>
                <a:uLnTx/>
                <a:uFillTx/>
                <a:latin typeface="Century Gothic" charset="0"/>
              </a:rPr>
              <a:t>Help: 1-833-541-1599</a:t>
            </a: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111325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t>Resources -Places to find info and help for SAFHR </a:t>
            </a:r>
            <a:endParaRPr kumimoji="0" lang="en-US" sz="3600" b="1" i="0" u="none" strike="noStrike" kern="1200" cap="none" spc="0" normalizeH="0" baseline="0" noProof="0" dirty="0">
              <a:ln>
                <a:noFill/>
              </a:ln>
              <a:solidFill>
                <a:srgbClr val="006BA8"/>
              </a:solidFill>
              <a:effectLst/>
              <a:uLnTx/>
              <a:uFillTx/>
              <a:latin typeface="Century Gothic" charset="0"/>
            </a:endParaRPr>
          </a:p>
        </p:txBody>
      </p:sp>
      <p:sp>
        <p:nvSpPr>
          <p:cNvPr id="2" name="Slide Number Placeholder 1">
            <a:extLst>
              <a:ext uri="{FF2B5EF4-FFF2-40B4-BE49-F238E27FC236}">
                <a16:creationId xmlns:a16="http://schemas.microsoft.com/office/drawing/2014/main" id="{DB6CB263-4049-4740-A458-A93EA4495B5F}"/>
              </a:ext>
            </a:extLst>
          </p:cNvPr>
          <p:cNvSpPr>
            <a:spLocks noGrp="1"/>
          </p:cNvSpPr>
          <p:nvPr>
            <p:ph type="sldNum" sz="quarter" idx="12"/>
          </p:nvPr>
        </p:nvSpPr>
        <p:spPr/>
        <p:txBody>
          <a:bodyPr/>
          <a:lstStyle/>
          <a:p>
            <a:fld id="{10A7474A-ECA1-4BCC-99D1-D0848154CBD2}" type="slidenum">
              <a:rPr lang="en-US" smtClean="0">
                <a:solidFill>
                  <a:schemeClr val="bg1"/>
                </a:solidFill>
              </a:rPr>
              <a:t>5</a:t>
            </a:fld>
            <a:endParaRPr lang="en-US">
              <a:solidFill>
                <a:schemeClr val="bg1"/>
              </a:solidFill>
            </a:endParaRPr>
          </a:p>
        </p:txBody>
      </p:sp>
    </p:spTree>
    <p:extLst>
      <p:ext uri="{BB962C8B-B14F-4D97-AF65-F5344CB8AC3E}">
        <p14:creationId xmlns:p14="http://schemas.microsoft.com/office/powerpoint/2010/main" val="1256748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431424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As a Vincentian and SAFHR advocate, be prepared to help the Neighbor in Need (NIN) complete the actual application.</a:t>
            </a:r>
          </a:p>
          <a:p>
            <a:pPr marL="0" indent="0">
              <a:buNone/>
              <a:defRPr/>
            </a:pPr>
            <a:endParaRPr lang="en-US" sz="2000" dirty="0">
              <a:solidFill>
                <a:sysClr val="windowText" lastClr="000000"/>
              </a:solidFill>
            </a:endParaRPr>
          </a:p>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You may have to reach out to the landlord or apartment manager to explain the application process and how and what they will be required to do in order complete the application.</a:t>
            </a:r>
          </a:p>
          <a:p>
            <a:pPr marL="0" marR="0" lvl="0" indent="0" algn="l" defTabSz="914400" rtl="0" eaLnBrk="1" fontAlgn="auto" latinLnBrk="0" hangingPunct="1">
              <a:lnSpc>
                <a:spcPct val="100000"/>
              </a:lnSpc>
              <a:spcBef>
                <a:spcPts val="1000"/>
              </a:spcBef>
              <a:spcAft>
                <a:spcPts val="0"/>
              </a:spcAft>
              <a:buClrTx/>
              <a:buSzTx/>
              <a:buFont typeface="Arial"/>
              <a:buNone/>
              <a:tabLst/>
              <a:defRPr/>
            </a:pP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a:p>
            <a:pPr marL="0" marR="0" lvl="0" indent="0" algn="l" defTabSz="914400" rtl="0" eaLnBrk="1" fontAlgn="auto" latinLnBrk="0" hangingPunct="1">
              <a:lnSpc>
                <a:spcPct val="100000"/>
              </a:lnSpc>
              <a:spcBef>
                <a:spcPts val="1000"/>
              </a:spcBef>
              <a:spcAft>
                <a:spcPts val="0"/>
              </a:spcAft>
              <a:buClrTx/>
              <a:buSzTx/>
              <a:buFont typeface="Arial"/>
              <a:buNone/>
              <a:tabLst/>
              <a:defRPr/>
            </a:pP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6BA8"/>
                </a:solidFill>
                <a:effectLst/>
                <a:uLnTx/>
                <a:uFillTx/>
                <a:latin typeface="Century Gothic" charset="0"/>
              </a:rPr>
              <a:t>Preparing to Help a Neighbor  </a:t>
            </a:r>
          </a:p>
        </p:txBody>
      </p:sp>
      <p:sp>
        <p:nvSpPr>
          <p:cNvPr id="2" name="Slide Number Placeholder 1">
            <a:extLst>
              <a:ext uri="{FF2B5EF4-FFF2-40B4-BE49-F238E27FC236}">
                <a16:creationId xmlns:a16="http://schemas.microsoft.com/office/drawing/2014/main" id="{21EFCDD8-9094-4E39-9891-0FEBABC1C1B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7474A-ECA1-4BCC-99D1-D0848154CBD2}"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3437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431424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defRPr/>
            </a:pPr>
            <a:r>
              <a:rPr lang="en-US" sz="2000" dirty="0">
                <a:solidFill>
                  <a:sysClr val="windowText" lastClr="000000"/>
                </a:solidFill>
              </a:rPr>
              <a:t>To apply </a:t>
            </a:r>
            <a:r>
              <a:rPr kumimoji="0" lang="en-US" sz="2000" b="0" i="0" u="none" strike="noStrike" kern="1200" cap="none" spc="0" normalizeH="0" baseline="0" noProof="0" dirty="0">
                <a:ln>
                  <a:noFill/>
                </a:ln>
                <a:solidFill>
                  <a:sysClr val="windowText" lastClr="000000"/>
                </a:solidFill>
                <a:effectLst/>
                <a:uLnTx/>
                <a:uFillTx/>
                <a:latin typeface="Century Gothic" charset="0"/>
              </a:rPr>
              <a:t>for SAFHR:  A computer, internet access and email account is required. A mouse is normally used for the signature part of the application.  </a:t>
            </a:r>
          </a:p>
          <a:p>
            <a:pPr marL="0" indent="0">
              <a:buNone/>
              <a:defRPr/>
            </a:pP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I’ve helped several people apply for SAFHR using my personal laptop.  We’ve met at the public library or Panera where we could use the free WI-FI.  </a:t>
            </a:r>
          </a:p>
          <a:p>
            <a:pPr marL="0" indent="0">
              <a:buNone/>
              <a:defRPr/>
            </a:pP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a:p>
            <a:pPr>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Neighbors can apply on a mobile device but must apply with the Google Chrome or Foxfire app.  This should be a last option as it’s hard to navigate the application on a mobile device screen.</a:t>
            </a:r>
          </a:p>
          <a:p>
            <a:pPr marL="0" marR="0" lvl="0" indent="0" algn="l" defTabSz="914400" rtl="0" eaLnBrk="1" fontAlgn="auto" latinLnBrk="0" hangingPunct="1">
              <a:lnSpc>
                <a:spcPct val="100000"/>
              </a:lnSpc>
              <a:spcBef>
                <a:spcPts val="1000"/>
              </a:spcBef>
              <a:spcAft>
                <a:spcPts val="0"/>
              </a:spcAft>
              <a:buClrTx/>
              <a:buSzTx/>
              <a:buFont typeface="Arial"/>
              <a:buNone/>
              <a:tabLst/>
              <a:defRPr/>
            </a:pP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a:p>
            <a:pPr marL="0" marR="0" lvl="0" indent="0" algn="l" defTabSz="914400" rtl="0" eaLnBrk="1" fontAlgn="auto" latinLnBrk="0" hangingPunct="1">
              <a:lnSpc>
                <a:spcPct val="100000"/>
              </a:lnSpc>
              <a:spcBef>
                <a:spcPts val="1000"/>
              </a:spcBef>
              <a:spcAft>
                <a:spcPts val="0"/>
              </a:spcAft>
              <a:buClrTx/>
              <a:buSzTx/>
              <a:buFont typeface="Arial"/>
              <a:buNone/>
              <a:tabLst/>
              <a:defRPr/>
            </a:pP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t>Preparing to Help a Neighbor  (cont’d)</a:t>
            </a:r>
            <a:endParaRPr kumimoji="0" lang="en-US" sz="3600" b="1" i="0" u="none" strike="noStrike" kern="1200" cap="none" spc="0" normalizeH="0" baseline="0" noProof="0" dirty="0">
              <a:ln>
                <a:noFill/>
              </a:ln>
              <a:solidFill>
                <a:srgbClr val="006BA8"/>
              </a:solidFill>
              <a:effectLst/>
              <a:uLnTx/>
              <a:uFillTx/>
              <a:latin typeface="Century Gothic" charset="0"/>
            </a:endParaRPr>
          </a:p>
        </p:txBody>
      </p:sp>
      <p:sp>
        <p:nvSpPr>
          <p:cNvPr id="2" name="Slide Number Placeholder 1">
            <a:extLst>
              <a:ext uri="{FF2B5EF4-FFF2-40B4-BE49-F238E27FC236}">
                <a16:creationId xmlns:a16="http://schemas.microsoft.com/office/drawing/2014/main" id="{21EFCDD8-9094-4E39-9891-0FEBABC1C1B5}"/>
              </a:ext>
            </a:extLst>
          </p:cNvPr>
          <p:cNvSpPr>
            <a:spLocks noGrp="1"/>
          </p:cNvSpPr>
          <p:nvPr>
            <p:ph type="sldNum" sz="quarter" idx="12"/>
          </p:nvPr>
        </p:nvSpPr>
        <p:spPr/>
        <p:txBody>
          <a:bodyPr/>
          <a:lstStyle/>
          <a:p>
            <a:fld id="{10A7474A-ECA1-4BCC-99D1-D0848154CBD2}" type="slidenum">
              <a:rPr lang="en-US" smtClean="0">
                <a:solidFill>
                  <a:schemeClr val="bg1"/>
                </a:solidFill>
              </a:rPr>
              <a:t>7</a:t>
            </a:fld>
            <a:endParaRPr lang="en-US">
              <a:solidFill>
                <a:schemeClr val="bg1"/>
              </a:solidFill>
            </a:endParaRPr>
          </a:p>
        </p:txBody>
      </p:sp>
    </p:spTree>
    <p:extLst>
      <p:ext uri="{BB962C8B-B14F-4D97-AF65-F5344CB8AC3E}">
        <p14:creationId xmlns:p14="http://schemas.microsoft.com/office/powerpoint/2010/main" val="128550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431424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a:buNone/>
              <a:tabLst/>
              <a:defRPr/>
            </a:pP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6BA8"/>
                </a:solidFill>
                <a:effectLst/>
                <a:uLnTx/>
                <a:uFillTx/>
                <a:latin typeface="Century Gothic" charset="0"/>
              </a:rPr>
              <a:t>Applying for SAFHR</a:t>
            </a:r>
          </a:p>
        </p:txBody>
      </p:sp>
      <p:sp>
        <p:nvSpPr>
          <p:cNvPr id="2" name="Slide Number Placeholder 1">
            <a:extLst>
              <a:ext uri="{FF2B5EF4-FFF2-40B4-BE49-F238E27FC236}">
                <a16:creationId xmlns:a16="http://schemas.microsoft.com/office/drawing/2014/main" id="{3940CE97-8F1A-4B0C-82C4-436057852798}"/>
              </a:ext>
            </a:extLst>
          </p:cNvPr>
          <p:cNvSpPr>
            <a:spLocks noGrp="1"/>
          </p:cNvSpPr>
          <p:nvPr>
            <p:ph type="sldNum" sz="quarter" idx="12"/>
          </p:nvPr>
        </p:nvSpPr>
        <p:spPr/>
        <p:txBody>
          <a:bodyPr/>
          <a:lstStyle/>
          <a:p>
            <a:fld id="{10A7474A-ECA1-4BCC-99D1-D0848154CBD2}" type="slidenum">
              <a:rPr lang="en-US" smtClean="0">
                <a:solidFill>
                  <a:schemeClr val="bg1"/>
                </a:solidFill>
              </a:rPr>
              <a:t>8</a:t>
            </a:fld>
            <a:endParaRPr lang="en-US">
              <a:solidFill>
                <a:schemeClr val="bg1"/>
              </a:solidFill>
            </a:endParaRPr>
          </a:p>
        </p:txBody>
      </p:sp>
      <p:sp>
        <p:nvSpPr>
          <p:cNvPr id="13" name="Content Placeholder 3">
            <a:extLst>
              <a:ext uri="{FF2B5EF4-FFF2-40B4-BE49-F238E27FC236}">
                <a16:creationId xmlns:a16="http://schemas.microsoft.com/office/drawing/2014/main" id="{B8463ADE-8685-47F3-814B-7DC1D86D151D}"/>
              </a:ext>
            </a:extLst>
          </p:cNvPr>
          <p:cNvSpPr txBox="1">
            <a:spLocks/>
          </p:cNvSpPr>
          <p:nvPr/>
        </p:nvSpPr>
        <p:spPr>
          <a:xfrm>
            <a:off x="1288828" y="1417320"/>
            <a:ext cx="6958947" cy="431424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defRPr/>
            </a:pPr>
            <a:r>
              <a:rPr lang="en-US" sz="2000" dirty="0">
                <a:solidFill>
                  <a:sysClr val="windowText" lastClr="000000"/>
                </a:solidFill>
              </a:rPr>
              <a:t>When helping with the application, please get permission from the NIN to write down the login email &amp; password.</a:t>
            </a:r>
          </a:p>
          <a:p>
            <a:pPr marL="0" indent="0">
              <a:buNone/>
              <a:defRPr/>
            </a:pPr>
            <a:endParaRPr lang="en-US" sz="2000" dirty="0">
              <a:solidFill>
                <a:sysClr val="windowText" lastClr="000000"/>
              </a:solidFill>
            </a:endParaRPr>
          </a:p>
          <a:p>
            <a:pPr>
              <a:defRPr/>
            </a:pPr>
            <a:r>
              <a:rPr lang="en-US" sz="2000" dirty="0">
                <a:solidFill>
                  <a:sysClr val="windowText" lastClr="000000"/>
                </a:solidFill>
              </a:rPr>
              <a:t>Suggestion for the password:  Use is the address of the applicant plus the $ for the special character.  </a:t>
            </a:r>
            <a:br>
              <a:rPr lang="en-US" sz="2000" dirty="0">
                <a:solidFill>
                  <a:sysClr val="windowText" lastClr="000000"/>
                </a:solidFill>
              </a:rPr>
            </a:br>
            <a:r>
              <a:rPr lang="en-US" sz="2000" dirty="0">
                <a:solidFill>
                  <a:sysClr val="windowText" lastClr="000000"/>
                </a:solidFill>
              </a:rPr>
              <a:t>For example:  6303Nottingham$   </a:t>
            </a:r>
          </a:p>
          <a:p>
            <a:pPr marL="0" indent="0">
              <a:buNone/>
              <a:defRPr/>
            </a:pPr>
            <a:endParaRPr lang="en-US" sz="2000" dirty="0">
              <a:solidFill>
                <a:sysClr val="windowText" lastClr="000000"/>
              </a:solidFill>
            </a:endParaRPr>
          </a:p>
          <a:p>
            <a:pPr>
              <a:defRPr/>
            </a:pPr>
            <a:r>
              <a:rPr lang="en-US" sz="2000" dirty="0">
                <a:solidFill>
                  <a:sysClr val="windowText" lastClr="000000"/>
                </a:solidFill>
              </a:rPr>
              <a:t>With the login email and password, you can check on the status of the application and help troubleshoot or make any needed corrections. </a:t>
            </a: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a:p>
            <a:pPr marL="0" marR="0" lvl="0" indent="0" algn="l" defTabSz="914400" rtl="0" eaLnBrk="1" fontAlgn="auto" latinLnBrk="0" hangingPunct="1">
              <a:lnSpc>
                <a:spcPct val="100000"/>
              </a:lnSpc>
              <a:spcBef>
                <a:spcPts val="1000"/>
              </a:spcBef>
              <a:spcAft>
                <a:spcPts val="0"/>
              </a:spcAft>
              <a:buClrTx/>
              <a:buSzTx/>
              <a:buFont typeface="Arial"/>
              <a:buNone/>
              <a:tabLst/>
              <a:defRPr/>
            </a:pPr>
            <a:endParaRPr kumimoji="0" lang="en-US" sz="2000" b="0" i="0" u="none" strike="noStrike" kern="1200" cap="none" spc="0" normalizeH="0" baseline="0" noProof="0" dirty="0">
              <a:ln>
                <a:noFill/>
              </a:ln>
              <a:solidFill>
                <a:sysClr val="windowText" lastClr="000000"/>
              </a:solidFill>
              <a:effectLst/>
              <a:uLnTx/>
              <a:uFillTx/>
              <a:latin typeface="Century Gothic" charset="0"/>
            </a:endParaRPr>
          </a:p>
        </p:txBody>
      </p:sp>
    </p:spTree>
    <p:extLst>
      <p:ext uri="{BB962C8B-B14F-4D97-AF65-F5344CB8AC3E}">
        <p14:creationId xmlns:p14="http://schemas.microsoft.com/office/powerpoint/2010/main" val="1581231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9A309A7-1751-4ABE-A3C1-EEC40366AD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6C9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967D8EB6-EAE1-4F9C-B398-83321E2872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a:solidFill>
              <a:srgbClr val="5E93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DA1E7378-3A8F-47CB-B0A2-B59D27F9108D}"/>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2850" r="3508" b="8"/>
          <a:stretch/>
        </p:blipFill>
        <p:spPr>
          <a:xfrm>
            <a:off x="8911957" y="2358913"/>
            <a:ext cx="2143614" cy="2140172"/>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2" name="Content Placeholder 3">
            <a:extLst>
              <a:ext uri="{FF2B5EF4-FFF2-40B4-BE49-F238E27FC236}">
                <a16:creationId xmlns:a16="http://schemas.microsoft.com/office/drawing/2014/main" id="{A16BF35C-8DFB-418A-9816-92B88B49BA4C}"/>
              </a:ext>
            </a:extLst>
          </p:cNvPr>
          <p:cNvSpPr txBox="1">
            <a:spLocks/>
          </p:cNvSpPr>
          <p:nvPr/>
        </p:nvSpPr>
        <p:spPr>
          <a:xfrm>
            <a:off x="1136428" y="1264920"/>
            <a:ext cx="6958947" cy="431424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a:buChar char="•"/>
              <a:defRPr sz="2800" kern="1200">
                <a:solidFill>
                  <a:schemeClr val="tx1"/>
                </a:solidFill>
                <a:latin typeface="Century Gothic" charset="0"/>
                <a:ea typeface="Century Gothic" charset="0"/>
                <a:cs typeface="Century Gothic" charset="0"/>
              </a:defRPr>
            </a:lvl1pPr>
            <a:lvl2pPr marL="685800" indent="-228600" algn="l" defTabSz="914400" rtl="0" eaLnBrk="1" latinLnBrk="0" hangingPunct="1">
              <a:lnSpc>
                <a:spcPct val="100000"/>
              </a:lnSpc>
              <a:spcBef>
                <a:spcPts val="500"/>
              </a:spcBef>
              <a:buFont typeface="Arial"/>
              <a:buChar char="•"/>
              <a:defRPr sz="2400" kern="1200">
                <a:solidFill>
                  <a:schemeClr val="tx1"/>
                </a:solidFill>
                <a:latin typeface="Century Gothic" charset="0"/>
                <a:ea typeface="Century Gothic" charset="0"/>
                <a:cs typeface="Century Gothic" charset="0"/>
              </a:defRPr>
            </a:lvl2pPr>
            <a:lvl3pPr marL="1143000" indent="-228600" algn="l" defTabSz="914400" rtl="0" eaLnBrk="1" latinLnBrk="0" hangingPunct="1">
              <a:lnSpc>
                <a:spcPct val="100000"/>
              </a:lnSpc>
              <a:spcBef>
                <a:spcPts val="500"/>
              </a:spcBef>
              <a:buFont typeface="Arial"/>
              <a:buChar char="•"/>
              <a:defRPr sz="2000" kern="1200">
                <a:solidFill>
                  <a:schemeClr val="tx1"/>
                </a:solidFill>
                <a:latin typeface="Century Gothic" charset="0"/>
                <a:ea typeface="Century Gothic" charset="0"/>
                <a:cs typeface="Century Gothic" charset="0"/>
              </a:defRPr>
            </a:lvl3pPr>
            <a:lvl4pPr marL="16002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4pPr>
            <a:lvl5pPr marL="2057400" indent="-228600" algn="l" defTabSz="914400" rtl="0" eaLnBrk="1" latinLnBrk="0" hangingPunct="1">
              <a:lnSpc>
                <a:spcPct val="100000"/>
              </a:lnSpc>
              <a:spcBef>
                <a:spcPts val="500"/>
              </a:spcBef>
              <a:buFont typeface="Arial"/>
              <a:buChar char="•"/>
              <a:defRPr sz="1800"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0" i="0" u="none" strike="noStrike" kern="1200" cap="none" spc="0" normalizeH="0" baseline="0" noProof="0" dirty="0">
                <a:ln>
                  <a:noFill/>
                </a:ln>
                <a:solidFill>
                  <a:sysClr val="windowText" lastClr="000000"/>
                </a:solidFill>
                <a:effectLst/>
                <a:uLnTx/>
                <a:uFillTx/>
                <a:latin typeface="Century Gothic" charset="0"/>
              </a:rPr>
              <a:t>This is where applicants need the most help and make the most mistakes. </a:t>
            </a:r>
            <a:br>
              <a:rPr kumimoji="0" lang="en-US" sz="2000" b="0" i="0" u="none" strike="noStrike" kern="1200" cap="none" spc="0" normalizeH="0" baseline="0" noProof="0" dirty="0">
                <a:ln>
                  <a:noFill/>
                </a:ln>
                <a:solidFill>
                  <a:sysClr val="windowText" lastClr="000000"/>
                </a:solidFill>
                <a:effectLst/>
                <a:uLnTx/>
                <a:uFillTx/>
                <a:latin typeface="Century Gothic" charset="0"/>
              </a:rPr>
            </a:br>
            <a:br>
              <a:rPr kumimoji="0" lang="en-US" sz="2000" b="0" i="0" u="none" strike="noStrike" kern="1200" cap="none" spc="0" normalizeH="0" baseline="0" noProof="0" dirty="0">
                <a:ln>
                  <a:noFill/>
                </a:ln>
                <a:solidFill>
                  <a:sysClr val="windowText" lastClr="000000"/>
                </a:solidFill>
                <a:effectLst/>
                <a:uLnTx/>
                <a:uFillTx/>
                <a:latin typeface="Century Gothic" charset="0"/>
              </a:rPr>
            </a:br>
            <a:r>
              <a:rPr kumimoji="0" lang="en-US" sz="2000" b="0" i="0" u="none" strike="noStrike" kern="1200" cap="none" spc="0" normalizeH="0" baseline="0" noProof="0" dirty="0">
                <a:ln>
                  <a:noFill/>
                </a:ln>
                <a:solidFill>
                  <a:sysClr val="windowText" lastClr="000000"/>
                </a:solidFill>
                <a:effectLst/>
                <a:uLnTx/>
                <a:uFillTx/>
                <a:latin typeface="Century Gothic" charset="0"/>
              </a:rPr>
              <a:t>Take a picture of the document and save it to a file or email to yourself in order to include it in the application.</a:t>
            </a:r>
          </a:p>
        </p:txBody>
      </p:sp>
      <p:sp>
        <p:nvSpPr>
          <p:cNvPr id="14" name="Title 2">
            <a:extLst>
              <a:ext uri="{FF2B5EF4-FFF2-40B4-BE49-F238E27FC236}">
                <a16:creationId xmlns:a16="http://schemas.microsoft.com/office/drawing/2014/main" id="{63138E9D-18D7-489D-B2BD-DFA9F8D09869}"/>
              </a:ext>
            </a:extLst>
          </p:cNvPr>
          <p:cNvSpPr txBox="1">
            <a:spLocks/>
          </p:cNvSpPr>
          <p:nvPr/>
        </p:nvSpPr>
        <p:spPr>
          <a:xfrm>
            <a:off x="609600" y="338039"/>
            <a:ext cx="9300210" cy="7794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6BA8"/>
                </a:solidFill>
                <a:latin typeface="Century Gothic" charset="0"/>
                <a:ea typeface="Century Gothic" charset="0"/>
                <a:cs typeface="Century Gothic"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dirty="0"/>
              <a:t>Uploading Documents</a:t>
            </a:r>
            <a:endParaRPr kumimoji="0" lang="en-US" sz="3600" b="1" i="0" u="none" strike="noStrike" kern="1200" cap="none" spc="0" normalizeH="0" baseline="0" noProof="0" dirty="0">
              <a:ln>
                <a:noFill/>
              </a:ln>
              <a:solidFill>
                <a:srgbClr val="006BA8"/>
              </a:solidFill>
              <a:effectLst/>
              <a:uLnTx/>
              <a:uFillTx/>
              <a:latin typeface="Century Gothic" charset="0"/>
            </a:endParaRPr>
          </a:p>
        </p:txBody>
      </p:sp>
      <p:sp>
        <p:nvSpPr>
          <p:cNvPr id="2" name="Slide Number Placeholder 1">
            <a:extLst>
              <a:ext uri="{FF2B5EF4-FFF2-40B4-BE49-F238E27FC236}">
                <a16:creationId xmlns:a16="http://schemas.microsoft.com/office/drawing/2014/main" id="{7EAB04F0-C787-4438-B918-0C5E4B177A95}"/>
              </a:ext>
            </a:extLst>
          </p:cNvPr>
          <p:cNvSpPr>
            <a:spLocks noGrp="1"/>
          </p:cNvSpPr>
          <p:nvPr>
            <p:ph type="sldNum" sz="quarter" idx="12"/>
          </p:nvPr>
        </p:nvSpPr>
        <p:spPr/>
        <p:txBody>
          <a:bodyPr/>
          <a:lstStyle/>
          <a:p>
            <a:fld id="{10A7474A-ECA1-4BCC-99D1-D0848154CBD2}" type="slidenum">
              <a:rPr lang="en-US" smtClean="0">
                <a:solidFill>
                  <a:schemeClr val="bg1"/>
                </a:solidFill>
              </a:rPr>
              <a:t>9</a:t>
            </a:fld>
            <a:endParaRPr lang="en-US">
              <a:solidFill>
                <a:schemeClr val="bg1"/>
              </a:solidFill>
            </a:endParaRPr>
          </a:p>
        </p:txBody>
      </p:sp>
    </p:spTree>
    <p:extLst>
      <p:ext uri="{BB962C8B-B14F-4D97-AF65-F5344CB8AC3E}">
        <p14:creationId xmlns:p14="http://schemas.microsoft.com/office/powerpoint/2010/main" val="398063590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TotalTime>
  <Words>1066</Words>
  <Application>Microsoft Office PowerPoint</Application>
  <PresentationFormat>Widescreen</PresentationFormat>
  <Paragraphs>97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Century Gothic</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Poppe</dc:creator>
  <cp:lastModifiedBy>Steve Poppe</cp:lastModifiedBy>
  <cp:revision>69</cp:revision>
  <cp:lastPrinted>2020-10-08T20:40:25Z</cp:lastPrinted>
  <dcterms:created xsi:type="dcterms:W3CDTF">2020-10-08T17:38:31Z</dcterms:created>
  <dcterms:modified xsi:type="dcterms:W3CDTF">2021-12-13T22:10:39Z</dcterms:modified>
</cp:coreProperties>
</file>