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4"/>
  </p:sldMasterIdLst>
  <p:notesMasterIdLst>
    <p:notesMasterId r:id="rId20"/>
  </p:notesMasterIdLst>
  <p:sldIdLst>
    <p:sldId id="256" r:id="rId5"/>
    <p:sldId id="389" r:id="rId6"/>
    <p:sldId id="392" r:id="rId7"/>
    <p:sldId id="401" r:id="rId8"/>
    <p:sldId id="260" r:id="rId9"/>
    <p:sldId id="318" r:id="rId10"/>
    <p:sldId id="383" r:id="rId11"/>
    <p:sldId id="261" r:id="rId12"/>
    <p:sldId id="264" r:id="rId13"/>
    <p:sldId id="274" r:id="rId14"/>
    <p:sldId id="402" r:id="rId15"/>
    <p:sldId id="403" r:id="rId16"/>
    <p:sldId id="284" r:id="rId17"/>
    <p:sldId id="287" r:id="rId18"/>
    <p:sldId id="39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755C83-0E61-4DC5-A44F-D75FD311E02B}" v="37" dt="2025-02-18T23:38:46.897"/>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4" d="100"/>
          <a:sy n="74" d="100"/>
        </p:scale>
        <p:origin x="104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583F94-2C92-4EA0-8C5B-5FEFDFA9933C}" type="doc">
      <dgm:prSet loTypeId="urn:microsoft.com/office/officeart/2005/8/layout/list1" loCatId="list" qsTypeId="urn:microsoft.com/office/officeart/2005/8/quickstyle/simple4" qsCatId="simple" csTypeId="urn:microsoft.com/office/officeart/2005/8/colors/accent5_2" csCatId="accent5" phldr="1"/>
      <dgm:spPr/>
      <dgm:t>
        <a:bodyPr/>
        <a:lstStyle/>
        <a:p>
          <a:endParaRPr lang="en-US"/>
        </a:p>
      </dgm:t>
    </dgm:pt>
    <dgm:pt modelId="{CBCE7C45-43E3-428E-B232-D7F0EF5935B8}">
      <dgm:prSet/>
      <dgm:spPr/>
      <dgm:t>
        <a:bodyPr/>
        <a:lstStyle/>
        <a:p>
          <a:r>
            <a:rPr lang="en-US" b="1" dirty="0"/>
            <a:t>45.3 Million Immigrants as of 2021</a:t>
          </a:r>
          <a:endParaRPr lang="en-US" dirty="0"/>
        </a:p>
      </dgm:t>
    </dgm:pt>
    <dgm:pt modelId="{DB2C328B-B218-47C4-88EA-E1BA2A06A9A9}" type="parTrans" cxnId="{15DBB272-5C43-4A9E-94F9-5D361EFF7AAF}">
      <dgm:prSet/>
      <dgm:spPr/>
      <dgm:t>
        <a:bodyPr/>
        <a:lstStyle/>
        <a:p>
          <a:endParaRPr lang="en-US"/>
        </a:p>
      </dgm:t>
    </dgm:pt>
    <dgm:pt modelId="{E391838F-25D2-43E5-B05E-B28555D019E9}" type="sibTrans" cxnId="{15DBB272-5C43-4A9E-94F9-5D361EFF7AAF}">
      <dgm:prSet/>
      <dgm:spPr/>
      <dgm:t>
        <a:bodyPr/>
        <a:lstStyle/>
        <a:p>
          <a:endParaRPr lang="en-US"/>
        </a:p>
      </dgm:t>
    </dgm:pt>
    <dgm:pt modelId="{19C3B5BE-2265-48E3-925B-0E80D1444735}">
      <dgm:prSet/>
      <dgm:spPr/>
      <dgm:t>
        <a:bodyPr/>
        <a:lstStyle/>
        <a:p>
          <a:r>
            <a:rPr lang="en-US" b="1" dirty="0"/>
            <a:t>13.6% of the U.S. population</a:t>
          </a:r>
          <a:endParaRPr lang="en-US" dirty="0"/>
        </a:p>
      </dgm:t>
    </dgm:pt>
    <dgm:pt modelId="{68657265-AC3E-447C-AB6C-64A7C1B8AFC4}" type="parTrans" cxnId="{6F763CEA-A296-48FA-9B60-EC3BD2313135}">
      <dgm:prSet/>
      <dgm:spPr/>
      <dgm:t>
        <a:bodyPr/>
        <a:lstStyle/>
        <a:p>
          <a:endParaRPr lang="en-US"/>
        </a:p>
      </dgm:t>
    </dgm:pt>
    <dgm:pt modelId="{9938BEA3-B9C7-428C-9D5D-336363443D5B}" type="sibTrans" cxnId="{6F763CEA-A296-48FA-9B60-EC3BD2313135}">
      <dgm:prSet/>
      <dgm:spPr/>
      <dgm:t>
        <a:bodyPr/>
        <a:lstStyle/>
        <a:p>
          <a:endParaRPr lang="en-US"/>
        </a:p>
      </dgm:t>
    </dgm:pt>
    <dgm:pt modelId="{A69628B3-ECCE-416F-AC42-40F85B58DBF0}">
      <dgm:prSet/>
      <dgm:spPr/>
      <dgm:t>
        <a:bodyPr/>
        <a:lstStyle/>
        <a:p>
          <a:r>
            <a:rPr lang="en-US" b="1" dirty="0"/>
            <a:t>4.1% of Missouri population</a:t>
          </a:r>
          <a:endParaRPr lang="en-US" dirty="0"/>
        </a:p>
      </dgm:t>
    </dgm:pt>
    <dgm:pt modelId="{3D290001-F8CA-4F74-A879-F7ED8FDAD3A0}" type="parTrans" cxnId="{710656C6-C387-4FA4-9BFD-B8932892FD35}">
      <dgm:prSet/>
      <dgm:spPr/>
      <dgm:t>
        <a:bodyPr/>
        <a:lstStyle/>
        <a:p>
          <a:endParaRPr lang="en-US"/>
        </a:p>
      </dgm:t>
    </dgm:pt>
    <dgm:pt modelId="{232BF3C2-5A3A-4763-A8A4-9E99A9827AF3}" type="sibTrans" cxnId="{710656C6-C387-4FA4-9BFD-B8932892FD35}">
      <dgm:prSet/>
      <dgm:spPr/>
      <dgm:t>
        <a:bodyPr/>
        <a:lstStyle/>
        <a:p>
          <a:endParaRPr lang="en-US"/>
        </a:p>
      </dgm:t>
    </dgm:pt>
    <dgm:pt modelId="{CCAEB9A2-51FC-4E7B-8FAA-26EC9292BB32}">
      <dgm:prSet/>
      <dgm:spPr/>
      <dgm:t>
        <a:bodyPr/>
        <a:lstStyle/>
        <a:p>
          <a:r>
            <a:rPr lang="en-US" b="1"/>
            <a:t>Categories of Immigrants:</a:t>
          </a:r>
          <a:endParaRPr lang="en-US"/>
        </a:p>
      </dgm:t>
    </dgm:pt>
    <dgm:pt modelId="{1005B8E6-FDCC-4B23-BFCD-FDF092D949DD}" type="parTrans" cxnId="{C7C7BD9C-BA4D-4739-8474-77E11818A235}">
      <dgm:prSet/>
      <dgm:spPr/>
      <dgm:t>
        <a:bodyPr/>
        <a:lstStyle/>
        <a:p>
          <a:endParaRPr lang="en-US"/>
        </a:p>
      </dgm:t>
    </dgm:pt>
    <dgm:pt modelId="{AB2126BB-A987-42FD-9748-F6477F7F33F9}" type="sibTrans" cxnId="{C7C7BD9C-BA4D-4739-8474-77E11818A235}">
      <dgm:prSet/>
      <dgm:spPr/>
      <dgm:t>
        <a:bodyPr/>
        <a:lstStyle/>
        <a:p>
          <a:endParaRPr lang="en-US"/>
        </a:p>
      </dgm:t>
    </dgm:pt>
    <dgm:pt modelId="{CB3DF13F-7587-436A-AD86-9D8E9B612928}">
      <dgm:prSet/>
      <dgm:spPr/>
      <dgm:t>
        <a:bodyPr/>
        <a:lstStyle/>
        <a:p>
          <a:r>
            <a:rPr lang="en-US" b="1"/>
            <a:t>“Lawful” or “Legal” Permanent Resident (LPR)—greencard holders</a:t>
          </a:r>
          <a:endParaRPr lang="en-US"/>
        </a:p>
      </dgm:t>
    </dgm:pt>
    <dgm:pt modelId="{100432CE-4C63-4706-A20B-66F79ED94238}" type="parTrans" cxnId="{59327F93-3AB8-4780-B91B-2DFE7F606084}">
      <dgm:prSet/>
      <dgm:spPr/>
      <dgm:t>
        <a:bodyPr/>
        <a:lstStyle/>
        <a:p>
          <a:endParaRPr lang="en-US"/>
        </a:p>
      </dgm:t>
    </dgm:pt>
    <dgm:pt modelId="{EEFF7E09-E900-476B-8611-D607668A46F1}" type="sibTrans" cxnId="{59327F93-3AB8-4780-B91B-2DFE7F606084}">
      <dgm:prSet/>
      <dgm:spPr/>
      <dgm:t>
        <a:bodyPr/>
        <a:lstStyle/>
        <a:p>
          <a:endParaRPr lang="en-US"/>
        </a:p>
      </dgm:t>
    </dgm:pt>
    <dgm:pt modelId="{6ADD7425-6DC9-49AF-9794-B2E263CF766D}">
      <dgm:prSet/>
      <dgm:spPr/>
      <dgm:t>
        <a:bodyPr/>
        <a:lstStyle/>
        <a:p>
          <a:r>
            <a:rPr lang="en-US" b="1"/>
            <a:t>Naturalized Citizens</a:t>
          </a:r>
          <a:r>
            <a:rPr lang="en-US"/>
            <a:t> </a:t>
          </a:r>
        </a:p>
      </dgm:t>
    </dgm:pt>
    <dgm:pt modelId="{69EEB714-7AB0-4ED0-B4F9-C349B1A4D48F}" type="parTrans" cxnId="{2F62381A-B4C1-43DA-9276-4417AC859F03}">
      <dgm:prSet/>
      <dgm:spPr/>
      <dgm:t>
        <a:bodyPr/>
        <a:lstStyle/>
        <a:p>
          <a:endParaRPr lang="en-US"/>
        </a:p>
      </dgm:t>
    </dgm:pt>
    <dgm:pt modelId="{5E2A9721-AC70-4C97-913B-A1FA00C3E0EC}" type="sibTrans" cxnId="{2F62381A-B4C1-43DA-9276-4417AC859F03}">
      <dgm:prSet/>
      <dgm:spPr/>
      <dgm:t>
        <a:bodyPr/>
        <a:lstStyle/>
        <a:p>
          <a:endParaRPr lang="en-US"/>
        </a:p>
      </dgm:t>
    </dgm:pt>
    <dgm:pt modelId="{AA6CC0ED-7EE2-43E0-80FD-C3FB8A4323F6}">
      <dgm:prSet/>
      <dgm:spPr/>
      <dgm:t>
        <a:bodyPr/>
        <a:lstStyle/>
        <a:p>
          <a:r>
            <a:rPr lang="en-US" b="1"/>
            <a:t>Non-Immigrant Visa Holders</a:t>
          </a:r>
          <a:endParaRPr lang="en-US"/>
        </a:p>
      </dgm:t>
    </dgm:pt>
    <dgm:pt modelId="{F77D80F9-D3C1-4124-BC0F-F4531A9868D8}" type="parTrans" cxnId="{6D442473-7FF5-48A8-897D-17CCD9A5375B}">
      <dgm:prSet/>
      <dgm:spPr/>
      <dgm:t>
        <a:bodyPr/>
        <a:lstStyle/>
        <a:p>
          <a:endParaRPr lang="en-US"/>
        </a:p>
      </dgm:t>
    </dgm:pt>
    <dgm:pt modelId="{02D483AC-8E1C-4D8A-9799-25AD9DF262A2}" type="sibTrans" cxnId="{6D442473-7FF5-48A8-897D-17CCD9A5375B}">
      <dgm:prSet/>
      <dgm:spPr/>
      <dgm:t>
        <a:bodyPr/>
        <a:lstStyle/>
        <a:p>
          <a:endParaRPr lang="en-US"/>
        </a:p>
      </dgm:t>
    </dgm:pt>
    <dgm:pt modelId="{183D1815-8A7E-473F-AB0D-23E433EB29B0}">
      <dgm:prSet/>
      <dgm:spPr/>
      <dgm:t>
        <a:bodyPr/>
        <a:lstStyle/>
        <a:p>
          <a:r>
            <a:rPr lang="en-US" b="1"/>
            <a:t>Refugee/Asylees</a:t>
          </a:r>
          <a:endParaRPr lang="en-US"/>
        </a:p>
      </dgm:t>
    </dgm:pt>
    <dgm:pt modelId="{28F69B9E-71E1-4541-AE1F-9282DA278394}" type="parTrans" cxnId="{8283D552-BAB9-4035-8A02-14AAF0C86AFB}">
      <dgm:prSet/>
      <dgm:spPr/>
      <dgm:t>
        <a:bodyPr/>
        <a:lstStyle/>
        <a:p>
          <a:endParaRPr lang="en-US"/>
        </a:p>
      </dgm:t>
    </dgm:pt>
    <dgm:pt modelId="{BC8CD332-89A8-4816-8F5E-10E6B839DCB9}" type="sibTrans" cxnId="{8283D552-BAB9-4035-8A02-14AAF0C86AFB}">
      <dgm:prSet/>
      <dgm:spPr/>
      <dgm:t>
        <a:bodyPr/>
        <a:lstStyle/>
        <a:p>
          <a:endParaRPr lang="en-US"/>
        </a:p>
      </dgm:t>
    </dgm:pt>
    <dgm:pt modelId="{6392009D-F283-4492-A902-D985F99EF439}">
      <dgm:prSet/>
      <dgm:spPr/>
      <dgm:t>
        <a:bodyPr/>
        <a:lstStyle/>
        <a:p>
          <a:r>
            <a:rPr lang="en-US" b="1"/>
            <a:t>Undocumented</a:t>
          </a:r>
          <a:r>
            <a:rPr lang="en-US"/>
            <a:t> </a:t>
          </a:r>
          <a:r>
            <a:rPr lang="en-US" b="1"/>
            <a:t>Persons</a:t>
          </a:r>
          <a:endParaRPr lang="en-US"/>
        </a:p>
      </dgm:t>
    </dgm:pt>
    <dgm:pt modelId="{B3565A9A-871A-4C10-A8C9-912C3C997495}" type="parTrans" cxnId="{8703D776-7F5F-4D12-8AAF-46A476C3F398}">
      <dgm:prSet/>
      <dgm:spPr/>
      <dgm:t>
        <a:bodyPr/>
        <a:lstStyle/>
        <a:p>
          <a:endParaRPr lang="en-US"/>
        </a:p>
      </dgm:t>
    </dgm:pt>
    <dgm:pt modelId="{99711E4D-2783-4D3C-A96E-AFF409D59792}" type="sibTrans" cxnId="{8703D776-7F5F-4D12-8AAF-46A476C3F398}">
      <dgm:prSet/>
      <dgm:spPr/>
      <dgm:t>
        <a:bodyPr/>
        <a:lstStyle/>
        <a:p>
          <a:endParaRPr lang="en-US"/>
        </a:p>
      </dgm:t>
    </dgm:pt>
    <dgm:pt modelId="{1BECCFDE-C1EB-4635-BA75-CF20A64B450A}" type="pres">
      <dgm:prSet presAssocID="{AC583F94-2C92-4EA0-8C5B-5FEFDFA9933C}" presName="linear" presStyleCnt="0">
        <dgm:presLayoutVars>
          <dgm:dir/>
          <dgm:animLvl val="lvl"/>
          <dgm:resizeHandles val="exact"/>
        </dgm:presLayoutVars>
      </dgm:prSet>
      <dgm:spPr/>
    </dgm:pt>
    <dgm:pt modelId="{107AB2C3-4A81-41B8-A6F6-E9551D0AEE5E}" type="pres">
      <dgm:prSet presAssocID="{CBCE7C45-43E3-428E-B232-D7F0EF5935B8}" presName="parentLin" presStyleCnt="0"/>
      <dgm:spPr/>
    </dgm:pt>
    <dgm:pt modelId="{F6E7B1E3-5F31-4F32-BA8D-371F8F2533A3}" type="pres">
      <dgm:prSet presAssocID="{CBCE7C45-43E3-428E-B232-D7F0EF5935B8}" presName="parentLeftMargin" presStyleLbl="node1" presStyleIdx="0" presStyleCnt="4"/>
      <dgm:spPr/>
    </dgm:pt>
    <dgm:pt modelId="{0C4EEE0D-7D31-4063-807C-36F4780848CF}" type="pres">
      <dgm:prSet presAssocID="{CBCE7C45-43E3-428E-B232-D7F0EF5935B8}" presName="parentText" presStyleLbl="node1" presStyleIdx="0" presStyleCnt="4">
        <dgm:presLayoutVars>
          <dgm:chMax val="0"/>
          <dgm:bulletEnabled val="1"/>
        </dgm:presLayoutVars>
      </dgm:prSet>
      <dgm:spPr/>
    </dgm:pt>
    <dgm:pt modelId="{500659C4-604F-40E3-B020-A159A69C86D3}" type="pres">
      <dgm:prSet presAssocID="{CBCE7C45-43E3-428E-B232-D7F0EF5935B8}" presName="negativeSpace" presStyleCnt="0"/>
      <dgm:spPr/>
    </dgm:pt>
    <dgm:pt modelId="{C207E282-74BC-4D08-828F-D236E578532C}" type="pres">
      <dgm:prSet presAssocID="{CBCE7C45-43E3-428E-B232-D7F0EF5935B8}" presName="childText" presStyleLbl="conFgAcc1" presStyleIdx="0" presStyleCnt="4">
        <dgm:presLayoutVars>
          <dgm:bulletEnabled val="1"/>
        </dgm:presLayoutVars>
      </dgm:prSet>
      <dgm:spPr/>
    </dgm:pt>
    <dgm:pt modelId="{BE7E175D-D9AB-4FCC-A1A0-B95CC548EBF1}" type="pres">
      <dgm:prSet presAssocID="{E391838F-25D2-43E5-B05E-B28555D019E9}" presName="spaceBetweenRectangles" presStyleCnt="0"/>
      <dgm:spPr/>
    </dgm:pt>
    <dgm:pt modelId="{D70A30D7-3A07-43BF-BB19-B019FB2B86AC}" type="pres">
      <dgm:prSet presAssocID="{19C3B5BE-2265-48E3-925B-0E80D1444735}" presName="parentLin" presStyleCnt="0"/>
      <dgm:spPr/>
    </dgm:pt>
    <dgm:pt modelId="{54307636-C854-48E6-B2E7-F869CB619FBC}" type="pres">
      <dgm:prSet presAssocID="{19C3B5BE-2265-48E3-925B-0E80D1444735}" presName="parentLeftMargin" presStyleLbl="node1" presStyleIdx="0" presStyleCnt="4"/>
      <dgm:spPr/>
    </dgm:pt>
    <dgm:pt modelId="{3AE1564F-6848-42E5-AC77-E9863643A95D}" type="pres">
      <dgm:prSet presAssocID="{19C3B5BE-2265-48E3-925B-0E80D1444735}" presName="parentText" presStyleLbl="node1" presStyleIdx="1" presStyleCnt="4">
        <dgm:presLayoutVars>
          <dgm:chMax val="0"/>
          <dgm:bulletEnabled val="1"/>
        </dgm:presLayoutVars>
      </dgm:prSet>
      <dgm:spPr/>
    </dgm:pt>
    <dgm:pt modelId="{F979B9C7-3278-4A9D-9E73-1C8B47AEA297}" type="pres">
      <dgm:prSet presAssocID="{19C3B5BE-2265-48E3-925B-0E80D1444735}" presName="negativeSpace" presStyleCnt="0"/>
      <dgm:spPr/>
    </dgm:pt>
    <dgm:pt modelId="{780D1BC3-D5E0-4CAF-9EAA-85D8BEE0BB59}" type="pres">
      <dgm:prSet presAssocID="{19C3B5BE-2265-48E3-925B-0E80D1444735}" presName="childText" presStyleLbl="conFgAcc1" presStyleIdx="1" presStyleCnt="4">
        <dgm:presLayoutVars>
          <dgm:bulletEnabled val="1"/>
        </dgm:presLayoutVars>
      </dgm:prSet>
      <dgm:spPr/>
    </dgm:pt>
    <dgm:pt modelId="{539F5025-F069-484A-B3E8-54CA0E6A9CEF}" type="pres">
      <dgm:prSet presAssocID="{9938BEA3-B9C7-428C-9D5D-336363443D5B}" presName="spaceBetweenRectangles" presStyleCnt="0"/>
      <dgm:spPr/>
    </dgm:pt>
    <dgm:pt modelId="{3BE0032D-3586-44E2-A6C2-26536055022C}" type="pres">
      <dgm:prSet presAssocID="{A69628B3-ECCE-416F-AC42-40F85B58DBF0}" presName="parentLin" presStyleCnt="0"/>
      <dgm:spPr/>
    </dgm:pt>
    <dgm:pt modelId="{D250CA87-2F6D-476C-92C5-E922C2F5F609}" type="pres">
      <dgm:prSet presAssocID="{A69628B3-ECCE-416F-AC42-40F85B58DBF0}" presName="parentLeftMargin" presStyleLbl="node1" presStyleIdx="1" presStyleCnt="4"/>
      <dgm:spPr/>
    </dgm:pt>
    <dgm:pt modelId="{539DCE8D-CFB2-4731-8B09-DDC899AAF206}" type="pres">
      <dgm:prSet presAssocID="{A69628B3-ECCE-416F-AC42-40F85B58DBF0}" presName="parentText" presStyleLbl="node1" presStyleIdx="2" presStyleCnt="4">
        <dgm:presLayoutVars>
          <dgm:chMax val="0"/>
          <dgm:bulletEnabled val="1"/>
        </dgm:presLayoutVars>
      </dgm:prSet>
      <dgm:spPr/>
    </dgm:pt>
    <dgm:pt modelId="{F7230561-3D26-4B0E-9E36-D0CD00BC47EC}" type="pres">
      <dgm:prSet presAssocID="{A69628B3-ECCE-416F-AC42-40F85B58DBF0}" presName="negativeSpace" presStyleCnt="0"/>
      <dgm:spPr/>
    </dgm:pt>
    <dgm:pt modelId="{994EB3E9-C677-4882-A6EB-AEBFDBC8F179}" type="pres">
      <dgm:prSet presAssocID="{A69628B3-ECCE-416F-AC42-40F85B58DBF0}" presName="childText" presStyleLbl="conFgAcc1" presStyleIdx="2" presStyleCnt="4">
        <dgm:presLayoutVars>
          <dgm:bulletEnabled val="1"/>
        </dgm:presLayoutVars>
      </dgm:prSet>
      <dgm:spPr/>
    </dgm:pt>
    <dgm:pt modelId="{9DB8B263-2443-4DF7-BF6B-A6911B2F5E2A}" type="pres">
      <dgm:prSet presAssocID="{232BF3C2-5A3A-4763-A8A4-9E99A9827AF3}" presName="spaceBetweenRectangles" presStyleCnt="0"/>
      <dgm:spPr/>
    </dgm:pt>
    <dgm:pt modelId="{46CCC8FC-D9F7-4D7A-998D-E515BE5B22C9}" type="pres">
      <dgm:prSet presAssocID="{CCAEB9A2-51FC-4E7B-8FAA-26EC9292BB32}" presName="parentLin" presStyleCnt="0"/>
      <dgm:spPr/>
    </dgm:pt>
    <dgm:pt modelId="{47B847E2-F937-4468-B4C6-D95B582A23B4}" type="pres">
      <dgm:prSet presAssocID="{CCAEB9A2-51FC-4E7B-8FAA-26EC9292BB32}" presName="parentLeftMargin" presStyleLbl="node1" presStyleIdx="2" presStyleCnt="4"/>
      <dgm:spPr/>
    </dgm:pt>
    <dgm:pt modelId="{0C255277-26AC-4DF9-B604-525B36E57ACA}" type="pres">
      <dgm:prSet presAssocID="{CCAEB9A2-51FC-4E7B-8FAA-26EC9292BB32}" presName="parentText" presStyleLbl="node1" presStyleIdx="3" presStyleCnt="4">
        <dgm:presLayoutVars>
          <dgm:chMax val="0"/>
          <dgm:bulletEnabled val="1"/>
        </dgm:presLayoutVars>
      </dgm:prSet>
      <dgm:spPr/>
    </dgm:pt>
    <dgm:pt modelId="{20A4B7BD-3F5F-4E92-A4C8-937E59B784D5}" type="pres">
      <dgm:prSet presAssocID="{CCAEB9A2-51FC-4E7B-8FAA-26EC9292BB32}" presName="negativeSpace" presStyleCnt="0"/>
      <dgm:spPr/>
    </dgm:pt>
    <dgm:pt modelId="{D135A383-2A69-4E13-98BC-E5FFB55F6AF4}" type="pres">
      <dgm:prSet presAssocID="{CCAEB9A2-51FC-4E7B-8FAA-26EC9292BB32}" presName="childText" presStyleLbl="conFgAcc1" presStyleIdx="3" presStyleCnt="4">
        <dgm:presLayoutVars>
          <dgm:bulletEnabled val="1"/>
        </dgm:presLayoutVars>
      </dgm:prSet>
      <dgm:spPr/>
    </dgm:pt>
  </dgm:ptLst>
  <dgm:cxnLst>
    <dgm:cxn modelId="{2F62381A-B4C1-43DA-9276-4417AC859F03}" srcId="{CCAEB9A2-51FC-4E7B-8FAA-26EC9292BB32}" destId="{6ADD7425-6DC9-49AF-9794-B2E263CF766D}" srcOrd="1" destOrd="0" parTransId="{69EEB714-7AB0-4ED0-B4F9-C349B1A4D48F}" sibTransId="{5E2A9721-AC70-4C97-913B-A1FA00C3E0EC}"/>
    <dgm:cxn modelId="{7B9B8428-B530-4BA9-AFD3-EA129E5D344E}" type="presOf" srcId="{183D1815-8A7E-473F-AB0D-23E433EB29B0}" destId="{D135A383-2A69-4E13-98BC-E5FFB55F6AF4}" srcOrd="0" destOrd="3" presId="urn:microsoft.com/office/officeart/2005/8/layout/list1"/>
    <dgm:cxn modelId="{5C354237-0F1A-43A0-9997-B29A57FB97C4}" type="presOf" srcId="{CCAEB9A2-51FC-4E7B-8FAA-26EC9292BB32}" destId="{0C255277-26AC-4DF9-B604-525B36E57ACA}" srcOrd="1" destOrd="0" presId="urn:microsoft.com/office/officeart/2005/8/layout/list1"/>
    <dgm:cxn modelId="{53FC403D-31D7-4263-AF66-0A4E0EB81017}" type="presOf" srcId="{19C3B5BE-2265-48E3-925B-0E80D1444735}" destId="{54307636-C854-48E6-B2E7-F869CB619FBC}" srcOrd="0" destOrd="0" presId="urn:microsoft.com/office/officeart/2005/8/layout/list1"/>
    <dgm:cxn modelId="{3F92BC5C-C24D-4E0B-83CB-008B6F996903}" type="presOf" srcId="{A69628B3-ECCE-416F-AC42-40F85B58DBF0}" destId="{539DCE8D-CFB2-4731-8B09-DDC899AAF206}" srcOrd="1" destOrd="0" presId="urn:microsoft.com/office/officeart/2005/8/layout/list1"/>
    <dgm:cxn modelId="{A13F946B-941B-4793-B0CA-FC07D81A637E}" type="presOf" srcId="{6392009D-F283-4492-A902-D985F99EF439}" destId="{D135A383-2A69-4E13-98BC-E5FFB55F6AF4}" srcOrd="0" destOrd="4" presId="urn:microsoft.com/office/officeart/2005/8/layout/list1"/>
    <dgm:cxn modelId="{15DBB272-5C43-4A9E-94F9-5D361EFF7AAF}" srcId="{AC583F94-2C92-4EA0-8C5B-5FEFDFA9933C}" destId="{CBCE7C45-43E3-428E-B232-D7F0EF5935B8}" srcOrd="0" destOrd="0" parTransId="{DB2C328B-B218-47C4-88EA-E1BA2A06A9A9}" sibTransId="{E391838F-25D2-43E5-B05E-B28555D019E9}"/>
    <dgm:cxn modelId="{8283D552-BAB9-4035-8A02-14AAF0C86AFB}" srcId="{CCAEB9A2-51FC-4E7B-8FAA-26EC9292BB32}" destId="{183D1815-8A7E-473F-AB0D-23E433EB29B0}" srcOrd="3" destOrd="0" parTransId="{28F69B9E-71E1-4541-AE1F-9282DA278394}" sibTransId="{BC8CD332-89A8-4816-8F5E-10E6B839DCB9}"/>
    <dgm:cxn modelId="{6D442473-7FF5-48A8-897D-17CCD9A5375B}" srcId="{CCAEB9A2-51FC-4E7B-8FAA-26EC9292BB32}" destId="{AA6CC0ED-7EE2-43E0-80FD-C3FB8A4323F6}" srcOrd="2" destOrd="0" parTransId="{F77D80F9-D3C1-4124-BC0F-F4531A9868D8}" sibTransId="{02D483AC-8E1C-4D8A-9799-25AD9DF262A2}"/>
    <dgm:cxn modelId="{9A4E4754-2C51-4B50-BD2E-97CD5422697B}" type="presOf" srcId="{CBCE7C45-43E3-428E-B232-D7F0EF5935B8}" destId="{F6E7B1E3-5F31-4F32-BA8D-371F8F2533A3}" srcOrd="0" destOrd="0" presId="urn:microsoft.com/office/officeart/2005/8/layout/list1"/>
    <dgm:cxn modelId="{8A1E0F56-EA4C-4F9D-8265-66CAD66A7CBF}" type="presOf" srcId="{19C3B5BE-2265-48E3-925B-0E80D1444735}" destId="{3AE1564F-6848-42E5-AC77-E9863643A95D}" srcOrd="1" destOrd="0" presId="urn:microsoft.com/office/officeart/2005/8/layout/list1"/>
    <dgm:cxn modelId="{8703D776-7F5F-4D12-8AAF-46A476C3F398}" srcId="{CCAEB9A2-51FC-4E7B-8FAA-26EC9292BB32}" destId="{6392009D-F283-4492-A902-D985F99EF439}" srcOrd="4" destOrd="0" parTransId="{B3565A9A-871A-4C10-A8C9-912C3C997495}" sibTransId="{99711E4D-2783-4D3C-A96E-AFF409D59792}"/>
    <dgm:cxn modelId="{0DCB9985-5534-486A-91F6-5AE4F5452FF9}" type="presOf" srcId="{AA6CC0ED-7EE2-43E0-80FD-C3FB8A4323F6}" destId="{D135A383-2A69-4E13-98BC-E5FFB55F6AF4}" srcOrd="0" destOrd="2" presId="urn:microsoft.com/office/officeart/2005/8/layout/list1"/>
    <dgm:cxn modelId="{31C4A08A-82C1-4BF4-BD9E-36BB1800C7D6}" type="presOf" srcId="{CB3DF13F-7587-436A-AD86-9D8E9B612928}" destId="{D135A383-2A69-4E13-98BC-E5FFB55F6AF4}" srcOrd="0" destOrd="0" presId="urn:microsoft.com/office/officeart/2005/8/layout/list1"/>
    <dgm:cxn modelId="{DC866A8F-DC77-496E-A92F-91A789FC9B13}" type="presOf" srcId="{CCAEB9A2-51FC-4E7B-8FAA-26EC9292BB32}" destId="{47B847E2-F937-4468-B4C6-D95B582A23B4}" srcOrd="0" destOrd="0" presId="urn:microsoft.com/office/officeart/2005/8/layout/list1"/>
    <dgm:cxn modelId="{8633BB92-85E2-497A-A3D8-1B0290EF4BB8}" type="presOf" srcId="{A69628B3-ECCE-416F-AC42-40F85B58DBF0}" destId="{D250CA87-2F6D-476C-92C5-E922C2F5F609}" srcOrd="0" destOrd="0" presId="urn:microsoft.com/office/officeart/2005/8/layout/list1"/>
    <dgm:cxn modelId="{59327F93-3AB8-4780-B91B-2DFE7F606084}" srcId="{CCAEB9A2-51FC-4E7B-8FAA-26EC9292BB32}" destId="{CB3DF13F-7587-436A-AD86-9D8E9B612928}" srcOrd="0" destOrd="0" parTransId="{100432CE-4C63-4706-A20B-66F79ED94238}" sibTransId="{EEFF7E09-E900-476B-8611-D607668A46F1}"/>
    <dgm:cxn modelId="{C7C7BD9C-BA4D-4739-8474-77E11818A235}" srcId="{AC583F94-2C92-4EA0-8C5B-5FEFDFA9933C}" destId="{CCAEB9A2-51FC-4E7B-8FAA-26EC9292BB32}" srcOrd="3" destOrd="0" parTransId="{1005B8E6-FDCC-4B23-BFCD-FDF092D949DD}" sibTransId="{AB2126BB-A987-42FD-9748-F6477F7F33F9}"/>
    <dgm:cxn modelId="{E38389A2-026C-40B6-9EF2-76BF697B7407}" type="presOf" srcId="{CBCE7C45-43E3-428E-B232-D7F0EF5935B8}" destId="{0C4EEE0D-7D31-4063-807C-36F4780848CF}" srcOrd="1" destOrd="0" presId="urn:microsoft.com/office/officeart/2005/8/layout/list1"/>
    <dgm:cxn modelId="{7879BBAA-29A5-424C-9EBB-3B7A574F68C9}" type="presOf" srcId="{6ADD7425-6DC9-49AF-9794-B2E263CF766D}" destId="{D135A383-2A69-4E13-98BC-E5FFB55F6AF4}" srcOrd="0" destOrd="1" presId="urn:microsoft.com/office/officeart/2005/8/layout/list1"/>
    <dgm:cxn modelId="{8FE155C5-0C2A-4620-A28E-DB403C6FCED2}" type="presOf" srcId="{AC583F94-2C92-4EA0-8C5B-5FEFDFA9933C}" destId="{1BECCFDE-C1EB-4635-BA75-CF20A64B450A}" srcOrd="0" destOrd="0" presId="urn:microsoft.com/office/officeart/2005/8/layout/list1"/>
    <dgm:cxn modelId="{710656C6-C387-4FA4-9BFD-B8932892FD35}" srcId="{AC583F94-2C92-4EA0-8C5B-5FEFDFA9933C}" destId="{A69628B3-ECCE-416F-AC42-40F85B58DBF0}" srcOrd="2" destOrd="0" parTransId="{3D290001-F8CA-4F74-A879-F7ED8FDAD3A0}" sibTransId="{232BF3C2-5A3A-4763-A8A4-9E99A9827AF3}"/>
    <dgm:cxn modelId="{6F763CEA-A296-48FA-9B60-EC3BD2313135}" srcId="{AC583F94-2C92-4EA0-8C5B-5FEFDFA9933C}" destId="{19C3B5BE-2265-48E3-925B-0E80D1444735}" srcOrd="1" destOrd="0" parTransId="{68657265-AC3E-447C-AB6C-64A7C1B8AFC4}" sibTransId="{9938BEA3-B9C7-428C-9D5D-336363443D5B}"/>
    <dgm:cxn modelId="{516344C1-D888-450C-A64C-47B5E5DC8324}" type="presParOf" srcId="{1BECCFDE-C1EB-4635-BA75-CF20A64B450A}" destId="{107AB2C3-4A81-41B8-A6F6-E9551D0AEE5E}" srcOrd="0" destOrd="0" presId="urn:microsoft.com/office/officeart/2005/8/layout/list1"/>
    <dgm:cxn modelId="{D4801EFA-0BDA-4DC9-A8B1-863124EFBCCD}" type="presParOf" srcId="{107AB2C3-4A81-41B8-A6F6-E9551D0AEE5E}" destId="{F6E7B1E3-5F31-4F32-BA8D-371F8F2533A3}" srcOrd="0" destOrd="0" presId="urn:microsoft.com/office/officeart/2005/8/layout/list1"/>
    <dgm:cxn modelId="{FCE565E3-41EE-442F-B731-0461B7BC2B13}" type="presParOf" srcId="{107AB2C3-4A81-41B8-A6F6-E9551D0AEE5E}" destId="{0C4EEE0D-7D31-4063-807C-36F4780848CF}" srcOrd="1" destOrd="0" presId="urn:microsoft.com/office/officeart/2005/8/layout/list1"/>
    <dgm:cxn modelId="{27C4BA55-654B-466F-9795-F19EF66C7F44}" type="presParOf" srcId="{1BECCFDE-C1EB-4635-BA75-CF20A64B450A}" destId="{500659C4-604F-40E3-B020-A159A69C86D3}" srcOrd="1" destOrd="0" presId="urn:microsoft.com/office/officeart/2005/8/layout/list1"/>
    <dgm:cxn modelId="{E7D2899C-43C9-49E6-8186-0DA55D5F06AB}" type="presParOf" srcId="{1BECCFDE-C1EB-4635-BA75-CF20A64B450A}" destId="{C207E282-74BC-4D08-828F-D236E578532C}" srcOrd="2" destOrd="0" presId="urn:microsoft.com/office/officeart/2005/8/layout/list1"/>
    <dgm:cxn modelId="{DA27B2BA-37B9-4BFF-B4FE-747A42D4A526}" type="presParOf" srcId="{1BECCFDE-C1EB-4635-BA75-CF20A64B450A}" destId="{BE7E175D-D9AB-4FCC-A1A0-B95CC548EBF1}" srcOrd="3" destOrd="0" presId="urn:microsoft.com/office/officeart/2005/8/layout/list1"/>
    <dgm:cxn modelId="{E7FFE272-EDBF-42C3-B4F2-307455B9D99E}" type="presParOf" srcId="{1BECCFDE-C1EB-4635-BA75-CF20A64B450A}" destId="{D70A30D7-3A07-43BF-BB19-B019FB2B86AC}" srcOrd="4" destOrd="0" presId="urn:microsoft.com/office/officeart/2005/8/layout/list1"/>
    <dgm:cxn modelId="{AE273336-565F-4567-9A1C-A7CF6177410C}" type="presParOf" srcId="{D70A30D7-3A07-43BF-BB19-B019FB2B86AC}" destId="{54307636-C854-48E6-B2E7-F869CB619FBC}" srcOrd="0" destOrd="0" presId="urn:microsoft.com/office/officeart/2005/8/layout/list1"/>
    <dgm:cxn modelId="{13815629-7D7E-409E-9456-41564D57DF7B}" type="presParOf" srcId="{D70A30D7-3A07-43BF-BB19-B019FB2B86AC}" destId="{3AE1564F-6848-42E5-AC77-E9863643A95D}" srcOrd="1" destOrd="0" presId="urn:microsoft.com/office/officeart/2005/8/layout/list1"/>
    <dgm:cxn modelId="{195F46E6-E55E-4CE5-8666-BC02311F3E38}" type="presParOf" srcId="{1BECCFDE-C1EB-4635-BA75-CF20A64B450A}" destId="{F979B9C7-3278-4A9D-9E73-1C8B47AEA297}" srcOrd="5" destOrd="0" presId="urn:microsoft.com/office/officeart/2005/8/layout/list1"/>
    <dgm:cxn modelId="{AA3CD584-85FF-4CBB-9086-301D631FA25F}" type="presParOf" srcId="{1BECCFDE-C1EB-4635-BA75-CF20A64B450A}" destId="{780D1BC3-D5E0-4CAF-9EAA-85D8BEE0BB59}" srcOrd="6" destOrd="0" presId="urn:microsoft.com/office/officeart/2005/8/layout/list1"/>
    <dgm:cxn modelId="{17694572-CF0F-4D84-A486-14B69EAEA8E1}" type="presParOf" srcId="{1BECCFDE-C1EB-4635-BA75-CF20A64B450A}" destId="{539F5025-F069-484A-B3E8-54CA0E6A9CEF}" srcOrd="7" destOrd="0" presId="urn:microsoft.com/office/officeart/2005/8/layout/list1"/>
    <dgm:cxn modelId="{968774F0-BA59-4780-AC8D-B0B3C2DE4BC3}" type="presParOf" srcId="{1BECCFDE-C1EB-4635-BA75-CF20A64B450A}" destId="{3BE0032D-3586-44E2-A6C2-26536055022C}" srcOrd="8" destOrd="0" presId="urn:microsoft.com/office/officeart/2005/8/layout/list1"/>
    <dgm:cxn modelId="{DAC020AD-A367-41B5-801F-6E9FE6D15FED}" type="presParOf" srcId="{3BE0032D-3586-44E2-A6C2-26536055022C}" destId="{D250CA87-2F6D-476C-92C5-E922C2F5F609}" srcOrd="0" destOrd="0" presId="urn:microsoft.com/office/officeart/2005/8/layout/list1"/>
    <dgm:cxn modelId="{E5790826-9CA8-43C6-BA5D-73D005D7F0C0}" type="presParOf" srcId="{3BE0032D-3586-44E2-A6C2-26536055022C}" destId="{539DCE8D-CFB2-4731-8B09-DDC899AAF206}" srcOrd="1" destOrd="0" presId="urn:microsoft.com/office/officeart/2005/8/layout/list1"/>
    <dgm:cxn modelId="{6BEF3F73-0F43-4756-904C-4D110F826CB7}" type="presParOf" srcId="{1BECCFDE-C1EB-4635-BA75-CF20A64B450A}" destId="{F7230561-3D26-4B0E-9E36-D0CD00BC47EC}" srcOrd="9" destOrd="0" presId="urn:microsoft.com/office/officeart/2005/8/layout/list1"/>
    <dgm:cxn modelId="{FBC5EE0C-29D1-4491-99EE-9338E513ED93}" type="presParOf" srcId="{1BECCFDE-C1EB-4635-BA75-CF20A64B450A}" destId="{994EB3E9-C677-4882-A6EB-AEBFDBC8F179}" srcOrd="10" destOrd="0" presId="urn:microsoft.com/office/officeart/2005/8/layout/list1"/>
    <dgm:cxn modelId="{FDFBD9D5-9886-43CF-BC01-1CEE371D1DA2}" type="presParOf" srcId="{1BECCFDE-C1EB-4635-BA75-CF20A64B450A}" destId="{9DB8B263-2443-4DF7-BF6B-A6911B2F5E2A}" srcOrd="11" destOrd="0" presId="urn:microsoft.com/office/officeart/2005/8/layout/list1"/>
    <dgm:cxn modelId="{3E24E903-A95E-4D69-BC43-0DE323508A83}" type="presParOf" srcId="{1BECCFDE-C1EB-4635-BA75-CF20A64B450A}" destId="{46CCC8FC-D9F7-4D7A-998D-E515BE5B22C9}" srcOrd="12" destOrd="0" presId="urn:microsoft.com/office/officeart/2005/8/layout/list1"/>
    <dgm:cxn modelId="{D851C978-2380-4246-B40D-62A870F1B164}" type="presParOf" srcId="{46CCC8FC-D9F7-4D7A-998D-E515BE5B22C9}" destId="{47B847E2-F937-4468-B4C6-D95B582A23B4}" srcOrd="0" destOrd="0" presId="urn:microsoft.com/office/officeart/2005/8/layout/list1"/>
    <dgm:cxn modelId="{1B132C60-F793-4A0F-90AC-E8E98E04D683}" type="presParOf" srcId="{46CCC8FC-D9F7-4D7A-998D-E515BE5B22C9}" destId="{0C255277-26AC-4DF9-B604-525B36E57ACA}" srcOrd="1" destOrd="0" presId="urn:microsoft.com/office/officeart/2005/8/layout/list1"/>
    <dgm:cxn modelId="{CF049114-5102-43BD-87D4-DA2DB7687512}" type="presParOf" srcId="{1BECCFDE-C1EB-4635-BA75-CF20A64B450A}" destId="{20A4B7BD-3F5F-4E92-A4C8-937E59B784D5}" srcOrd="13" destOrd="0" presId="urn:microsoft.com/office/officeart/2005/8/layout/list1"/>
    <dgm:cxn modelId="{34BBC633-7718-44CC-939C-B1FFC11920AD}" type="presParOf" srcId="{1BECCFDE-C1EB-4635-BA75-CF20A64B450A}" destId="{D135A383-2A69-4E13-98BC-E5FFB55F6AF4}"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7E282-74BC-4D08-828F-D236E578532C}">
      <dsp:nvSpPr>
        <dsp:cNvPr id="0" name=""/>
        <dsp:cNvSpPr/>
      </dsp:nvSpPr>
      <dsp:spPr>
        <a:xfrm>
          <a:off x="0" y="306240"/>
          <a:ext cx="7940278" cy="403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C4EEE0D-7D31-4063-807C-36F4780848CF}">
      <dsp:nvSpPr>
        <dsp:cNvPr id="0" name=""/>
        <dsp:cNvSpPr/>
      </dsp:nvSpPr>
      <dsp:spPr>
        <a:xfrm>
          <a:off x="397013" y="70080"/>
          <a:ext cx="5558194" cy="472320"/>
        </a:xfrm>
        <a:prstGeom prst="roundRect">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0087" tIns="0" rIns="210087" bIns="0" numCol="1" spcCol="1270" anchor="ctr" anchorCtr="0">
          <a:noAutofit/>
        </a:bodyPr>
        <a:lstStyle/>
        <a:p>
          <a:pPr marL="0" lvl="0" indent="0" algn="l" defTabSz="711200">
            <a:lnSpc>
              <a:spcPct val="90000"/>
            </a:lnSpc>
            <a:spcBef>
              <a:spcPct val="0"/>
            </a:spcBef>
            <a:spcAft>
              <a:spcPct val="35000"/>
            </a:spcAft>
            <a:buNone/>
          </a:pPr>
          <a:r>
            <a:rPr lang="en-US" sz="1600" b="1" kern="1200" dirty="0"/>
            <a:t>45.3 Million Immigrants as of 2021</a:t>
          </a:r>
          <a:endParaRPr lang="en-US" sz="1600" kern="1200" dirty="0"/>
        </a:p>
      </dsp:txBody>
      <dsp:txXfrm>
        <a:off x="420070" y="93137"/>
        <a:ext cx="5512080" cy="426206"/>
      </dsp:txXfrm>
    </dsp:sp>
    <dsp:sp modelId="{780D1BC3-D5E0-4CAF-9EAA-85D8BEE0BB59}">
      <dsp:nvSpPr>
        <dsp:cNvPr id="0" name=""/>
        <dsp:cNvSpPr/>
      </dsp:nvSpPr>
      <dsp:spPr>
        <a:xfrm>
          <a:off x="0" y="1032000"/>
          <a:ext cx="7940278" cy="403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AE1564F-6848-42E5-AC77-E9863643A95D}">
      <dsp:nvSpPr>
        <dsp:cNvPr id="0" name=""/>
        <dsp:cNvSpPr/>
      </dsp:nvSpPr>
      <dsp:spPr>
        <a:xfrm>
          <a:off x="397013" y="795840"/>
          <a:ext cx="5558194" cy="472320"/>
        </a:xfrm>
        <a:prstGeom prst="roundRect">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0087" tIns="0" rIns="210087" bIns="0" numCol="1" spcCol="1270" anchor="ctr" anchorCtr="0">
          <a:noAutofit/>
        </a:bodyPr>
        <a:lstStyle/>
        <a:p>
          <a:pPr marL="0" lvl="0" indent="0" algn="l" defTabSz="711200">
            <a:lnSpc>
              <a:spcPct val="90000"/>
            </a:lnSpc>
            <a:spcBef>
              <a:spcPct val="0"/>
            </a:spcBef>
            <a:spcAft>
              <a:spcPct val="35000"/>
            </a:spcAft>
            <a:buNone/>
          </a:pPr>
          <a:r>
            <a:rPr lang="en-US" sz="1600" b="1" kern="1200" dirty="0"/>
            <a:t>13.6% of the U.S. population</a:t>
          </a:r>
          <a:endParaRPr lang="en-US" sz="1600" kern="1200" dirty="0"/>
        </a:p>
      </dsp:txBody>
      <dsp:txXfrm>
        <a:off x="420070" y="818897"/>
        <a:ext cx="5512080" cy="426206"/>
      </dsp:txXfrm>
    </dsp:sp>
    <dsp:sp modelId="{994EB3E9-C677-4882-A6EB-AEBFDBC8F179}">
      <dsp:nvSpPr>
        <dsp:cNvPr id="0" name=""/>
        <dsp:cNvSpPr/>
      </dsp:nvSpPr>
      <dsp:spPr>
        <a:xfrm>
          <a:off x="0" y="1757760"/>
          <a:ext cx="7940278" cy="403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39DCE8D-CFB2-4731-8B09-DDC899AAF206}">
      <dsp:nvSpPr>
        <dsp:cNvPr id="0" name=""/>
        <dsp:cNvSpPr/>
      </dsp:nvSpPr>
      <dsp:spPr>
        <a:xfrm>
          <a:off x="397013" y="1521600"/>
          <a:ext cx="5558194" cy="472320"/>
        </a:xfrm>
        <a:prstGeom prst="roundRect">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0087" tIns="0" rIns="210087" bIns="0" numCol="1" spcCol="1270" anchor="ctr" anchorCtr="0">
          <a:noAutofit/>
        </a:bodyPr>
        <a:lstStyle/>
        <a:p>
          <a:pPr marL="0" lvl="0" indent="0" algn="l" defTabSz="711200">
            <a:lnSpc>
              <a:spcPct val="90000"/>
            </a:lnSpc>
            <a:spcBef>
              <a:spcPct val="0"/>
            </a:spcBef>
            <a:spcAft>
              <a:spcPct val="35000"/>
            </a:spcAft>
            <a:buNone/>
          </a:pPr>
          <a:r>
            <a:rPr lang="en-US" sz="1600" b="1" kern="1200" dirty="0"/>
            <a:t>4.1% of Missouri population</a:t>
          </a:r>
          <a:endParaRPr lang="en-US" sz="1600" kern="1200" dirty="0"/>
        </a:p>
      </dsp:txBody>
      <dsp:txXfrm>
        <a:off x="420070" y="1544657"/>
        <a:ext cx="5512080" cy="426206"/>
      </dsp:txXfrm>
    </dsp:sp>
    <dsp:sp modelId="{D135A383-2A69-4E13-98BC-E5FFB55F6AF4}">
      <dsp:nvSpPr>
        <dsp:cNvPr id="0" name=""/>
        <dsp:cNvSpPr/>
      </dsp:nvSpPr>
      <dsp:spPr>
        <a:xfrm>
          <a:off x="0" y="2483520"/>
          <a:ext cx="7940278" cy="1713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6254" tIns="333248" rIns="616254"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a:t>“Lawful” or “Legal” Permanent Resident (LPR)—greencard holders</a:t>
          </a:r>
          <a:endParaRPr lang="en-US" sz="1600" kern="1200"/>
        </a:p>
        <a:p>
          <a:pPr marL="171450" lvl="1" indent="-171450" algn="l" defTabSz="711200">
            <a:lnSpc>
              <a:spcPct val="90000"/>
            </a:lnSpc>
            <a:spcBef>
              <a:spcPct val="0"/>
            </a:spcBef>
            <a:spcAft>
              <a:spcPct val="15000"/>
            </a:spcAft>
            <a:buChar char="•"/>
          </a:pPr>
          <a:r>
            <a:rPr lang="en-US" sz="1600" b="1" kern="1200"/>
            <a:t>Naturalized Citizens</a:t>
          </a:r>
          <a:r>
            <a:rPr lang="en-US" sz="1600" kern="1200"/>
            <a:t> </a:t>
          </a:r>
        </a:p>
        <a:p>
          <a:pPr marL="171450" lvl="1" indent="-171450" algn="l" defTabSz="711200">
            <a:lnSpc>
              <a:spcPct val="90000"/>
            </a:lnSpc>
            <a:spcBef>
              <a:spcPct val="0"/>
            </a:spcBef>
            <a:spcAft>
              <a:spcPct val="15000"/>
            </a:spcAft>
            <a:buChar char="•"/>
          </a:pPr>
          <a:r>
            <a:rPr lang="en-US" sz="1600" b="1" kern="1200"/>
            <a:t>Non-Immigrant Visa Holders</a:t>
          </a:r>
          <a:endParaRPr lang="en-US" sz="1600" kern="1200"/>
        </a:p>
        <a:p>
          <a:pPr marL="171450" lvl="1" indent="-171450" algn="l" defTabSz="711200">
            <a:lnSpc>
              <a:spcPct val="90000"/>
            </a:lnSpc>
            <a:spcBef>
              <a:spcPct val="0"/>
            </a:spcBef>
            <a:spcAft>
              <a:spcPct val="15000"/>
            </a:spcAft>
            <a:buChar char="•"/>
          </a:pPr>
          <a:r>
            <a:rPr lang="en-US" sz="1600" b="1" kern="1200"/>
            <a:t>Refugee/Asylees</a:t>
          </a:r>
          <a:endParaRPr lang="en-US" sz="1600" kern="1200"/>
        </a:p>
        <a:p>
          <a:pPr marL="171450" lvl="1" indent="-171450" algn="l" defTabSz="711200">
            <a:lnSpc>
              <a:spcPct val="90000"/>
            </a:lnSpc>
            <a:spcBef>
              <a:spcPct val="0"/>
            </a:spcBef>
            <a:spcAft>
              <a:spcPct val="15000"/>
            </a:spcAft>
            <a:buChar char="•"/>
          </a:pPr>
          <a:r>
            <a:rPr lang="en-US" sz="1600" b="1" kern="1200"/>
            <a:t>Undocumented</a:t>
          </a:r>
          <a:r>
            <a:rPr lang="en-US" sz="1600" kern="1200"/>
            <a:t> </a:t>
          </a:r>
          <a:r>
            <a:rPr lang="en-US" sz="1600" b="1" kern="1200"/>
            <a:t>Persons</a:t>
          </a:r>
          <a:endParaRPr lang="en-US" sz="1600" kern="1200"/>
        </a:p>
      </dsp:txBody>
      <dsp:txXfrm>
        <a:off x="0" y="2483520"/>
        <a:ext cx="7940278" cy="1713600"/>
      </dsp:txXfrm>
    </dsp:sp>
    <dsp:sp modelId="{0C255277-26AC-4DF9-B604-525B36E57ACA}">
      <dsp:nvSpPr>
        <dsp:cNvPr id="0" name=""/>
        <dsp:cNvSpPr/>
      </dsp:nvSpPr>
      <dsp:spPr>
        <a:xfrm>
          <a:off x="397013" y="2247360"/>
          <a:ext cx="5558194" cy="472320"/>
        </a:xfrm>
        <a:prstGeom prst="roundRect">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0087" tIns="0" rIns="210087" bIns="0" numCol="1" spcCol="1270" anchor="ctr" anchorCtr="0">
          <a:noAutofit/>
        </a:bodyPr>
        <a:lstStyle/>
        <a:p>
          <a:pPr marL="0" lvl="0" indent="0" algn="l" defTabSz="711200">
            <a:lnSpc>
              <a:spcPct val="90000"/>
            </a:lnSpc>
            <a:spcBef>
              <a:spcPct val="0"/>
            </a:spcBef>
            <a:spcAft>
              <a:spcPct val="35000"/>
            </a:spcAft>
            <a:buNone/>
          </a:pPr>
          <a:r>
            <a:rPr lang="en-US" sz="1600" b="1" kern="1200"/>
            <a:t>Categories of Immigrants:</a:t>
          </a:r>
          <a:endParaRPr lang="en-US" sz="1600" kern="1200"/>
        </a:p>
      </dsp:txBody>
      <dsp:txXfrm>
        <a:off x="420070" y="2270417"/>
        <a:ext cx="5512080"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27CF5F-6BDF-401A-A9BE-67B4D55DEB95}"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573C46-5616-4F2B-85C3-AA1E6147DD97}" type="slidenum">
              <a:rPr lang="en-US" smtClean="0"/>
              <a:t>‹#›</a:t>
            </a:fld>
            <a:endParaRPr lang="en-US"/>
          </a:p>
        </p:txBody>
      </p:sp>
    </p:spTree>
    <p:extLst>
      <p:ext uri="{BB962C8B-B14F-4D97-AF65-F5344CB8AC3E}">
        <p14:creationId xmlns:p14="http://schemas.microsoft.com/office/powerpoint/2010/main" val="24984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7834AE-DC0D-48AB-9642-412F899EE590}" type="slidenum">
              <a:rPr lang="en-US" smtClean="0"/>
              <a:t>2</a:t>
            </a:fld>
            <a:endParaRPr lang="en-US"/>
          </a:p>
        </p:txBody>
      </p:sp>
    </p:spTree>
    <p:extLst>
      <p:ext uri="{BB962C8B-B14F-4D97-AF65-F5344CB8AC3E}">
        <p14:creationId xmlns:p14="http://schemas.microsoft.com/office/powerpoint/2010/main" val="3635676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Reasons for migration: </a:t>
            </a:r>
            <a:endParaRPr/>
          </a:p>
          <a:p>
            <a:pPr marL="0" marR="0" lvl="0" indent="0" algn="l" rtl="0">
              <a:lnSpc>
                <a:spcPct val="100000"/>
              </a:lnSpc>
              <a:spcBef>
                <a:spcPts val="0"/>
              </a:spcBef>
              <a:spcAft>
                <a:spcPts val="0"/>
              </a:spcAft>
              <a:buClr>
                <a:srgbClr val="000000"/>
              </a:buClr>
              <a:buSzPts val="1100"/>
              <a:buFont typeface="Arial"/>
              <a:buNone/>
            </a:pPr>
            <a:r>
              <a:rPr lang="en-US"/>
              <a:t>-Rejoining family already in the United States</a:t>
            </a:r>
            <a:br>
              <a:rPr lang="en-US"/>
            </a:br>
            <a:r>
              <a:rPr lang="en-US"/>
              <a:t>-Fleeing violent communities or abusive family relationships</a:t>
            </a:r>
            <a:br>
              <a:rPr lang="en-US"/>
            </a:br>
            <a:r>
              <a:rPr lang="en-US"/>
              <a:t>-Find work to support their families</a:t>
            </a:r>
            <a:endParaRPr/>
          </a:p>
          <a:p>
            <a:pPr marL="0" marR="0" lvl="0" indent="0" algn="l" rtl="0">
              <a:lnSpc>
                <a:spcPct val="100000"/>
              </a:lnSpc>
              <a:spcBef>
                <a:spcPts val="0"/>
              </a:spcBef>
              <a:spcAft>
                <a:spcPts val="0"/>
              </a:spcAft>
              <a:buClr>
                <a:srgbClr val="000000"/>
              </a:buClr>
              <a:buSzPts val="1100"/>
              <a:buFont typeface="Arial"/>
              <a:buNone/>
            </a:pPr>
            <a:r>
              <a:rPr lang="en-US"/>
              <a:t>-Access to education and health care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a:t>OJO - Migration is not always a CHOICE - how do we think about CHOICE - when did we DENY THEIR CHOICE? (ie denial of right to stay home)</a:t>
            </a:r>
            <a:br>
              <a:rPr lang="en-US"/>
            </a:b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no visa category for “I want to live in US”</a:t>
            </a:r>
            <a:endParaRPr/>
          </a:p>
          <a:p>
            <a:pPr marL="0" marR="0" lvl="0" indent="0" algn="l" rtl="0">
              <a:lnSpc>
                <a:spcPct val="100000"/>
              </a:lnSpc>
              <a:spcBef>
                <a:spcPts val="0"/>
              </a:spcBef>
              <a:spcAft>
                <a:spcPts val="0"/>
              </a:spcAft>
              <a:buClr>
                <a:srgbClr val="000000"/>
              </a:buClr>
              <a:buSzPts val="1100"/>
              <a:buFont typeface="Arial"/>
              <a:buNone/>
            </a:pPr>
            <a:r>
              <a:rPr lang="en-US"/>
              <a:t>no form or fee or penalty for “I want to fix my legal status”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How it looks now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a:t>Not going into this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5a14d5cc02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5a14d5cc0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10</a:t>
            </a:fld>
            <a:endParaRPr lang="en" sz="1200" b="0" i="0" u="none" strike="noStrike" cap="none" baseline="0">
              <a:solidFill>
                <a:schemeClr val="dk1"/>
              </a:solidFill>
              <a:latin typeface="Calibri"/>
              <a:ea typeface="Calibri"/>
              <a:cs typeface="Calibri"/>
              <a:sym typeface="Calibri"/>
            </a:endParaRPr>
          </a:p>
        </p:txBody>
      </p:sp>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8" name="Shape 2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7259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573C46-5616-4F2B-85C3-AA1E6147DD97}" type="slidenum">
              <a:rPr lang="en-US" smtClean="0"/>
              <a:t>15</a:t>
            </a:fld>
            <a:endParaRPr lang="en-US"/>
          </a:p>
        </p:txBody>
      </p:sp>
    </p:spTree>
    <p:extLst>
      <p:ext uri="{BB962C8B-B14F-4D97-AF65-F5344CB8AC3E}">
        <p14:creationId xmlns:p14="http://schemas.microsoft.com/office/powerpoint/2010/main" val="3437156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816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8406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50930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91649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8705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0932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04564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3889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18180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2/19/2025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4780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61BEF0D-F0BB-DE4B-95CE-6DB70DBA9567}" type="datetimeFigureOut">
              <a:rPr lang="en-US" smtClean="0"/>
              <a:pPr/>
              <a:t>2/19/2025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2125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07867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2/19/2025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19654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BF0D4-9C40-48E5-B0CD-84C39F2AC12C}"/>
              </a:ext>
            </a:extLst>
          </p:cNvPr>
          <p:cNvSpPr>
            <a:spLocks noGrp="1"/>
          </p:cNvSpPr>
          <p:nvPr>
            <p:ph type="ctrTitle"/>
          </p:nvPr>
        </p:nvSpPr>
        <p:spPr>
          <a:xfrm>
            <a:off x="638423" y="3766457"/>
            <a:ext cx="10909073" cy="1654629"/>
          </a:xfrm>
        </p:spPr>
        <p:txBody>
          <a:bodyPr>
            <a:normAutofit/>
          </a:bodyPr>
          <a:lstStyle/>
          <a:p>
            <a:pPr algn="ctr"/>
            <a:br>
              <a:rPr lang="en-US" sz="4000">
                <a:solidFill>
                  <a:srgbClr val="000000"/>
                </a:solidFill>
                <a:latin typeface="Calibri" panose="020F0502020204030204" pitchFamily="34" charset="0"/>
                <a:cs typeface="Calibri" panose="020F0502020204030204" pitchFamily="34" charset="0"/>
              </a:rPr>
            </a:br>
            <a:r>
              <a:rPr lang="en-US" sz="4000">
                <a:solidFill>
                  <a:srgbClr val="000000"/>
                </a:solidFill>
                <a:latin typeface="Calibri" panose="020F0502020204030204" pitchFamily="34" charset="0"/>
                <a:cs typeface="Calibri" panose="020F0502020204030204" pitchFamily="34" charset="0"/>
              </a:rPr>
              <a:t>The </a:t>
            </a:r>
            <a:r>
              <a:rPr lang="en-US" sz="4000" dirty="0">
                <a:solidFill>
                  <a:srgbClr val="000000"/>
                </a:solidFill>
                <a:latin typeface="Calibri" panose="020F0502020204030204" pitchFamily="34" charset="0"/>
                <a:cs typeface="Calibri" panose="020F0502020204030204" pitchFamily="34" charset="0"/>
              </a:rPr>
              <a:t>Current State of Immigration </a:t>
            </a:r>
            <a:endParaRPr lang="en-US" sz="40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C5499C3-194D-A41D-B295-83D06551D2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110" y="992044"/>
            <a:ext cx="5069779" cy="2011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453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2152650" y="529682"/>
            <a:ext cx="7886700" cy="994172"/>
          </a:xfrm>
          <a:prstGeom prst="rect">
            <a:avLst/>
          </a:prstGeom>
        </p:spPr>
        <p:txBody>
          <a:bodyPr vert="horz" lIns="0" tIns="45700" rIns="0" bIns="0" rtlCol="0" anchor="ctr" anchorCtr="0">
            <a:normAutofit fontScale="90000"/>
          </a:bodyPr>
          <a:lstStyle/>
          <a:p>
            <a:pPr>
              <a:spcBef>
                <a:spcPts val="0"/>
              </a:spcBef>
              <a:buClr>
                <a:schemeClr val="dk2"/>
              </a:buClr>
              <a:buSzPct val="25000"/>
            </a:pPr>
            <a:r>
              <a:rPr lang="en" dirty="0">
                <a:ea typeface="Impact"/>
                <a:cs typeface="Impact"/>
                <a:sym typeface="Impact"/>
              </a:rPr>
              <a:t>Undocumented Persons’ Options</a:t>
            </a:r>
          </a:p>
        </p:txBody>
      </p:sp>
      <p:sp>
        <p:nvSpPr>
          <p:cNvPr id="214" name="Shape 214"/>
          <p:cNvSpPr txBox="1">
            <a:spLocks noGrp="1"/>
          </p:cNvSpPr>
          <p:nvPr>
            <p:ph idx="1"/>
          </p:nvPr>
        </p:nvSpPr>
        <p:spPr>
          <a:xfrm>
            <a:off x="1193180" y="1752600"/>
            <a:ext cx="8846170" cy="4504022"/>
          </a:xfrm>
          <a:prstGeom prst="rect">
            <a:avLst/>
          </a:prstGeom>
        </p:spPr>
        <p:txBody>
          <a:bodyPr vert="horz" lIns="91425" tIns="45700" rIns="91425" bIns="45700" rtlCol="0" anchorCtr="0">
            <a:normAutofit lnSpcReduction="10000"/>
          </a:bodyPr>
          <a:lstStyle/>
          <a:p>
            <a:pPr marL="0" indent="0">
              <a:buNone/>
            </a:pPr>
            <a:endParaRPr lang="en-US" sz="2400" dirty="0"/>
          </a:p>
          <a:p>
            <a:r>
              <a:rPr lang="en" sz="2400" dirty="0">
                <a:ea typeface="Merriweather"/>
                <a:cs typeface="Merriweather"/>
                <a:sym typeface="Merriweather"/>
              </a:rPr>
              <a:t>If you do not </a:t>
            </a:r>
            <a:r>
              <a:rPr lang="en-US" sz="2400" dirty="0">
                <a:ea typeface="Merriweather"/>
                <a:cs typeface="Merriweather"/>
                <a:sym typeface="Merriweather"/>
              </a:rPr>
              <a:t>m</a:t>
            </a:r>
            <a:r>
              <a:rPr lang="en" sz="2400" dirty="0">
                <a:ea typeface="Merriweather"/>
                <a:cs typeface="Merriweather"/>
                <a:sym typeface="Merriweather"/>
              </a:rPr>
              <a:t>eet requirements for other visas or U.S. citizenship, options are extremely limited</a:t>
            </a:r>
          </a:p>
          <a:p>
            <a:endParaRPr lang="en" sz="2400" dirty="0">
              <a:ea typeface="Merriweather"/>
              <a:cs typeface="Merriweather"/>
              <a:sym typeface="Merriweather"/>
            </a:endParaRPr>
          </a:p>
          <a:p>
            <a:r>
              <a:rPr lang="en" sz="2400" dirty="0">
                <a:ea typeface="Merriweather"/>
                <a:cs typeface="Merriweather"/>
                <a:sym typeface="Merriweather"/>
              </a:rPr>
              <a:t>There are no lines to “get in,” applications to apply for,                         or fees to pay</a:t>
            </a:r>
          </a:p>
          <a:p>
            <a:endParaRPr lang="en" sz="2400" dirty="0">
              <a:ea typeface="Merriweather"/>
              <a:cs typeface="Merriweather"/>
              <a:sym typeface="Merriweather"/>
            </a:endParaRPr>
          </a:p>
          <a:p>
            <a:r>
              <a:rPr lang="en" sz="2400" dirty="0">
                <a:ea typeface="Merriweather"/>
                <a:cs typeface="Merriweather"/>
                <a:sym typeface="Merriweather"/>
              </a:rPr>
              <a:t>Lack of options lead many to “lay low” or be “in the shadows” to avoid drawing unwanted attention that may lead to deportation of that person and perhaps other family members, back to their country of origin</a:t>
            </a:r>
          </a:p>
          <a:p>
            <a:pPr marL="0" indent="0">
              <a:spcBef>
                <a:spcPts val="520"/>
              </a:spcBef>
              <a:buNone/>
            </a:pPr>
            <a:endParaRPr lang="en-US" dirty="0">
              <a:sym typeface="Merriweather"/>
            </a:endParaRPr>
          </a:p>
        </p:txBody>
      </p:sp>
      <p:pic>
        <p:nvPicPr>
          <p:cNvPr id="4098" name="Picture 2" descr="Immigrants innovate at higher rate than U.S. citizens, study shows">
            <a:extLst>
              <a:ext uri="{FF2B5EF4-FFF2-40B4-BE49-F238E27FC236}">
                <a16:creationId xmlns:a16="http://schemas.microsoft.com/office/drawing/2014/main" id="{EF111084-C61A-A85F-31C3-C1D699D25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5299" y="2711070"/>
            <a:ext cx="2784220" cy="16615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738A75-964B-1A9A-ACE2-154C6F5C2459}"/>
              </a:ext>
            </a:extLst>
          </p:cNvPr>
          <p:cNvSpPr txBox="1"/>
          <p:nvPr/>
        </p:nvSpPr>
        <p:spPr>
          <a:xfrm>
            <a:off x="8987883" y="4371278"/>
            <a:ext cx="2274849" cy="230832"/>
          </a:xfrm>
          <a:prstGeom prst="rect">
            <a:avLst/>
          </a:prstGeom>
          <a:noFill/>
        </p:spPr>
        <p:txBody>
          <a:bodyPr wrap="square" rtlCol="0">
            <a:spAutoFit/>
          </a:bodyPr>
          <a:lstStyle/>
          <a:p>
            <a:r>
              <a:rPr lang="en-US" sz="900" dirty="0"/>
              <a:t>AFP/Getty Images</a:t>
            </a:r>
          </a:p>
        </p:txBody>
      </p:sp>
    </p:spTree>
    <p:extLst>
      <p:ext uri="{BB962C8B-B14F-4D97-AF65-F5344CB8AC3E}">
        <p14:creationId xmlns:p14="http://schemas.microsoft.com/office/powerpoint/2010/main" val="2360248038"/>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C6C7-6AEF-5B85-F3BF-664F62B4A7D4}"/>
              </a:ext>
            </a:extLst>
          </p:cNvPr>
          <p:cNvSpPr>
            <a:spLocks noGrp="1"/>
          </p:cNvSpPr>
          <p:nvPr>
            <p:ph type="title"/>
          </p:nvPr>
        </p:nvSpPr>
        <p:spPr/>
        <p:txBody>
          <a:bodyPr/>
          <a:lstStyle/>
          <a:p>
            <a:r>
              <a:rPr lang="en-US" dirty="0">
                <a:solidFill>
                  <a:schemeClr val="tx1"/>
                </a:solidFill>
              </a:rPr>
              <a:t>Who is the most at risk?</a:t>
            </a:r>
          </a:p>
        </p:txBody>
      </p:sp>
      <p:sp>
        <p:nvSpPr>
          <p:cNvPr id="3" name="Content Placeholder 2">
            <a:extLst>
              <a:ext uri="{FF2B5EF4-FFF2-40B4-BE49-F238E27FC236}">
                <a16:creationId xmlns:a16="http://schemas.microsoft.com/office/drawing/2014/main" id="{A732AA48-FDB3-46E0-D386-B2F92BD833F7}"/>
              </a:ext>
            </a:extLst>
          </p:cNvPr>
          <p:cNvSpPr>
            <a:spLocks noGrp="1"/>
          </p:cNvSpPr>
          <p:nvPr>
            <p:ph idx="1"/>
          </p:nvPr>
        </p:nvSpPr>
        <p:spPr/>
        <p:txBody>
          <a:bodyPr>
            <a:normAutofit/>
          </a:bodyPr>
          <a:lstStyle/>
          <a:p>
            <a:endParaRPr lang="en-US" sz="3200" dirty="0"/>
          </a:p>
          <a:p>
            <a:r>
              <a:rPr lang="en-US" sz="3200" dirty="0"/>
              <a:t>A person who is not a citizen and has criminal history</a:t>
            </a:r>
          </a:p>
          <a:p>
            <a:r>
              <a:rPr lang="en-US" sz="3200" dirty="0"/>
              <a:t>A person who has a prior deportation order</a:t>
            </a:r>
          </a:p>
          <a:p>
            <a:r>
              <a:rPr lang="en-US" sz="3200" dirty="0"/>
              <a:t>People who violated their visas or without any legal status</a:t>
            </a:r>
          </a:p>
        </p:txBody>
      </p:sp>
    </p:spTree>
    <p:extLst>
      <p:ext uri="{BB962C8B-B14F-4D97-AF65-F5344CB8AC3E}">
        <p14:creationId xmlns:p14="http://schemas.microsoft.com/office/powerpoint/2010/main" val="2912918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542A5-5C34-FB3D-C8C0-0F623B4FA730}"/>
              </a:ext>
            </a:extLst>
          </p:cNvPr>
          <p:cNvSpPr>
            <a:spLocks noGrp="1"/>
          </p:cNvSpPr>
          <p:nvPr>
            <p:ph type="title"/>
          </p:nvPr>
        </p:nvSpPr>
        <p:spPr>
          <a:xfrm>
            <a:off x="1097280" y="286603"/>
            <a:ext cx="10058400" cy="1450757"/>
          </a:xfrm>
        </p:spPr>
        <p:txBody>
          <a:bodyPr>
            <a:normAutofit/>
          </a:bodyPr>
          <a:lstStyle/>
          <a:p>
            <a:r>
              <a:rPr lang="en-US"/>
              <a:t>What rights do I have?</a:t>
            </a:r>
          </a:p>
        </p:txBody>
      </p:sp>
      <p:sp>
        <p:nvSpPr>
          <p:cNvPr id="3" name="Content Placeholder 2">
            <a:extLst>
              <a:ext uri="{FF2B5EF4-FFF2-40B4-BE49-F238E27FC236}">
                <a16:creationId xmlns:a16="http://schemas.microsoft.com/office/drawing/2014/main" id="{E8339C15-48EF-7E7C-0128-C3D6D9563D28}"/>
              </a:ext>
            </a:extLst>
          </p:cNvPr>
          <p:cNvSpPr>
            <a:spLocks noGrp="1"/>
          </p:cNvSpPr>
          <p:nvPr>
            <p:ph idx="1"/>
          </p:nvPr>
        </p:nvSpPr>
        <p:spPr>
          <a:xfrm>
            <a:off x="1097279" y="1845734"/>
            <a:ext cx="6454987" cy="4023360"/>
          </a:xfrm>
        </p:spPr>
        <p:txBody>
          <a:bodyPr>
            <a:normAutofit/>
          </a:bodyPr>
          <a:lstStyle/>
          <a:p>
            <a:r>
              <a:rPr lang="en-US" sz="2800" dirty="0"/>
              <a:t>You have the constitutional right of the “reasonable expectation of privacy” </a:t>
            </a:r>
          </a:p>
          <a:p>
            <a:r>
              <a:rPr lang="en-US" sz="2800" dirty="0"/>
              <a:t>The degree of protection varies by location </a:t>
            </a:r>
          </a:p>
          <a:p>
            <a:pPr>
              <a:buFontTx/>
              <a:buChar char="-"/>
            </a:pPr>
            <a:r>
              <a:rPr lang="en-US" sz="2800" dirty="0"/>
              <a:t>House</a:t>
            </a:r>
          </a:p>
          <a:p>
            <a:pPr>
              <a:buFontTx/>
              <a:buChar char="-"/>
            </a:pPr>
            <a:r>
              <a:rPr lang="en-US" sz="2800" dirty="0"/>
              <a:t>Work </a:t>
            </a:r>
          </a:p>
          <a:p>
            <a:pPr>
              <a:buFontTx/>
              <a:buChar char="-"/>
            </a:pPr>
            <a:r>
              <a:rPr lang="en-US" sz="2800" dirty="0"/>
              <a:t>Car</a:t>
            </a:r>
          </a:p>
          <a:p>
            <a:pPr>
              <a:buFontTx/>
              <a:buChar char="-"/>
            </a:pPr>
            <a:r>
              <a:rPr lang="en-US" sz="2800" dirty="0"/>
              <a:t>The street/ public areas</a:t>
            </a:r>
          </a:p>
          <a:p>
            <a:pPr marL="0" indent="0">
              <a:buNone/>
            </a:pPr>
            <a:endParaRPr lang="en-US" dirty="0"/>
          </a:p>
        </p:txBody>
      </p:sp>
      <p:pic>
        <p:nvPicPr>
          <p:cNvPr id="3076" name="Picture 4" descr="Immigrant Legal Resource Center ...">
            <a:extLst>
              <a:ext uri="{FF2B5EF4-FFF2-40B4-BE49-F238E27FC236}">
                <a16:creationId xmlns:a16="http://schemas.microsoft.com/office/drawing/2014/main" id="{71423CE8-8EE4-F819-2DAD-C991A585913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20570" y="2084269"/>
            <a:ext cx="3135109" cy="3135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001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F6BC5A7-4413-8649-AF19-E9BF1ABD00A4}"/>
              </a:ext>
            </a:extLst>
          </p:cNvPr>
          <p:cNvSpPr>
            <a:spLocks noGrp="1"/>
          </p:cNvSpPr>
          <p:nvPr>
            <p:ph type="title"/>
          </p:nvPr>
        </p:nvSpPr>
        <p:spPr/>
        <p:txBody>
          <a:bodyPr/>
          <a:lstStyle/>
          <a:p>
            <a:r>
              <a:rPr lang="en-US" dirty="0">
                <a:solidFill>
                  <a:schemeClr val="tx1"/>
                </a:solidFill>
              </a:rPr>
              <a:t>IN ANY CASE OR SITUATION</a:t>
            </a:r>
          </a:p>
        </p:txBody>
      </p:sp>
      <p:sp>
        <p:nvSpPr>
          <p:cNvPr id="42" name="Content Placeholder 41">
            <a:extLst>
              <a:ext uri="{FF2B5EF4-FFF2-40B4-BE49-F238E27FC236}">
                <a16:creationId xmlns:a16="http://schemas.microsoft.com/office/drawing/2014/main" id="{CF877872-C485-906B-F10C-D3F193093420}"/>
              </a:ext>
            </a:extLst>
          </p:cNvPr>
          <p:cNvSpPr>
            <a:spLocks noGrp="1"/>
          </p:cNvSpPr>
          <p:nvPr>
            <p:ph idx="1"/>
          </p:nvPr>
        </p:nvSpPr>
        <p:spPr/>
        <p:txBody>
          <a:bodyPr>
            <a:normAutofit/>
          </a:bodyPr>
          <a:lstStyle/>
          <a:p>
            <a:r>
              <a:rPr lang="en-US" sz="3200" dirty="0">
                <a:solidFill>
                  <a:srgbClr val="474747"/>
                </a:solidFill>
                <a:effectLst/>
                <a:latin typeface="Helvetica" pitchFamily="2" charset="0"/>
              </a:rPr>
              <a:t>DO NOT lie or give a false name or document</a:t>
            </a:r>
          </a:p>
          <a:p>
            <a:r>
              <a:rPr lang="en-US" sz="3200" dirty="0">
                <a:solidFill>
                  <a:srgbClr val="474747"/>
                </a:solidFill>
                <a:effectLst/>
                <a:latin typeface="Helvetica" pitchFamily="2" charset="0"/>
              </a:rPr>
              <a:t>DO NOT sign anything</a:t>
            </a:r>
          </a:p>
          <a:p>
            <a:r>
              <a:rPr lang="en-US" sz="3200" dirty="0">
                <a:solidFill>
                  <a:srgbClr val="474747"/>
                </a:solidFill>
                <a:effectLst/>
                <a:latin typeface="Helvetica" pitchFamily="2" charset="0"/>
              </a:rPr>
              <a:t>REMAIN SILENT except to ask for a lawyer. </a:t>
            </a:r>
          </a:p>
          <a:p>
            <a:r>
              <a:rPr lang="en-US" sz="3200" dirty="0">
                <a:solidFill>
                  <a:srgbClr val="474747"/>
                </a:solidFill>
                <a:effectLst/>
                <a:latin typeface="Arial" panose="020B0604020202020204" pitchFamily="34" charset="0"/>
              </a:rPr>
              <a:t> </a:t>
            </a:r>
            <a:r>
              <a:rPr lang="en-US" sz="3200" dirty="0">
                <a:solidFill>
                  <a:srgbClr val="474747"/>
                </a:solidFill>
                <a:effectLst/>
                <a:latin typeface="Helvetica" pitchFamily="2" charset="0"/>
              </a:rPr>
              <a:t>If the arrest takes place in the home, let the officer know of any children and anyone who has a medical condition requiring care.</a:t>
            </a:r>
          </a:p>
          <a:p>
            <a:endParaRPr lang="en-US" dirty="0"/>
          </a:p>
        </p:txBody>
      </p:sp>
    </p:spTree>
    <p:extLst>
      <p:ext uri="{BB962C8B-B14F-4D97-AF65-F5344CB8AC3E}">
        <p14:creationId xmlns:p14="http://schemas.microsoft.com/office/powerpoint/2010/main" val="1301357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30415-D779-4D02-6247-978FCD8C29E6}"/>
              </a:ext>
            </a:extLst>
          </p:cNvPr>
          <p:cNvSpPr>
            <a:spLocks noGrp="1"/>
          </p:cNvSpPr>
          <p:nvPr>
            <p:ph type="title"/>
          </p:nvPr>
        </p:nvSpPr>
        <p:spPr/>
        <p:txBody>
          <a:bodyPr>
            <a:normAutofit/>
          </a:bodyPr>
          <a:lstStyle/>
          <a:p>
            <a:r>
              <a:rPr lang="en-US" dirty="0">
                <a:solidFill>
                  <a:srgbClr val="180A0A"/>
                </a:solidFill>
                <a:effectLst/>
                <a:latin typeface="Helvetica" pitchFamily="2" charset="0"/>
              </a:rPr>
              <a:t>How can I prepare my family?</a:t>
            </a:r>
            <a:br>
              <a:rPr lang="en-US" dirty="0">
                <a:solidFill>
                  <a:srgbClr val="180A0A"/>
                </a:solidFill>
                <a:effectLst/>
                <a:latin typeface="Helvetica" pitchFamily="2" charset="0"/>
              </a:rPr>
            </a:br>
            <a:endParaRPr lang="en-US" dirty="0"/>
          </a:p>
        </p:txBody>
      </p:sp>
      <p:sp>
        <p:nvSpPr>
          <p:cNvPr id="3" name="Content Placeholder 2">
            <a:extLst>
              <a:ext uri="{FF2B5EF4-FFF2-40B4-BE49-F238E27FC236}">
                <a16:creationId xmlns:a16="http://schemas.microsoft.com/office/drawing/2014/main" id="{45DD5372-1690-2C7A-E6BC-F8B0FA496000}"/>
              </a:ext>
            </a:extLst>
          </p:cNvPr>
          <p:cNvSpPr>
            <a:spLocks noGrp="1"/>
          </p:cNvSpPr>
          <p:nvPr>
            <p:ph idx="1"/>
          </p:nvPr>
        </p:nvSpPr>
        <p:spPr/>
        <p:txBody>
          <a:bodyPr>
            <a:normAutofit/>
          </a:bodyPr>
          <a:lstStyle/>
          <a:p>
            <a:r>
              <a:rPr lang="en-US" sz="2000" dirty="0">
                <a:solidFill>
                  <a:srgbClr val="474747"/>
                </a:solidFill>
                <a:effectLst/>
                <a:latin typeface="Helvetica" pitchFamily="2" charset="0"/>
              </a:rPr>
              <a:t>Talk to your family members about a plan</a:t>
            </a:r>
          </a:p>
          <a:p>
            <a:r>
              <a:rPr lang="en-US" sz="2000" dirty="0">
                <a:solidFill>
                  <a:srgbClr val="474747"/>
                </a:solidFill>
                <a:effectLst/>
                <a:latin typeface="Helvetica" pitchFamily="2" charset="0"/>
              </a:rPr>
              <a:t>If you have minor children – arrange for their care </a:t>
            </a:r>
          </a:p>
          <a:p>
            <a:pPr marL="0" indent="0">
              <a:buNone/>
            </a:pPr>
            <a:r>
              <a:rPr lang="en-US" sz="2000" dirty="0">
                <a:solidFill>
                  <a:srgbClr val="474747"/>
                </a:solidFill>
                <a:effectLst/>
                <a:latin typeface="Arial" panose="020B0604020202020204" pitchFamily="34" charset="0"/>
              </a:rPr>
              <a:t>○</a:t>
            </a:r>
            <a:r>
              <a:rPr lang="en-US" sz="2000" dirty="0">
                <a:solidFill>
                  <a:srgbClr val="474747"/>
                </a:solidFill>
                <a:latin typeface="Helvetica" pitchFamily="2" charset="0"/>
              </a:rPr>
              <a:t> </a:t>
            </a:r>
            <a:r>
              <a:rPr lang="en-US" sz="2000" dirty="0">
                <a:solidFill>
                  <a:srgbClr val="474747"/>
                </a:solidFill>
                <a:effectLst/>
                <a:latin typeface="Helvetica" pitchFamily="2" charset="0"/>
              </a:rPr>
              <a:t>Limited power of attorney forms can be helpful (state specific)</a:t>
            </a:r>
          </a:p>
          <a:p>
            <a:pPr marL="0" indent="0">
              <a:buNone/>
            </a:pPr>
            <a:r>
              <a:rPr lang="en-US" sz="2000" dirty="0">
                <a:solidFill>
                  <a:srgbClr val="474747"/>
                </a:solidFill>
                <a:effectLst/>
                <a:latin typeface="Arial" panose="020B0604020202020204" pitchFamily="34" charset="0"/>
              </a:rPr>
              <a:t>○ </a:t>
            </a:r>
            <a:r>
              <a:rPr lang="en-US" sz="2000" dirty="0">
                <a:solidFill>
                  <a:srgbClr val="474747"/>
                </a:solidFill>
                <a:effectLst/>
                <a:latin typeface="Helvetica" pitchFamily="2" charset="0"/>
              </a:rPr>
              <a:t>Have emergency contact/caretaker aware of medications or medical needs of children</a:t>
            </a:r>
          </a:p>
          <a:p>
            <a:pPr marL="0" indent="0">
              <a:buNone/>
            </a:pPr>
            <a:r>
              <a:rPr lang="en-US" sz="2000" dirty="0">
                <a:solidFill>
                  <a:srgbClr val="474747"/>
                </a:solidFill>
                <a:effectLst/>
                <a:latin typeface="Arial" panose="020B0604020202020204" pitchFamily="34" charset="0"/>
              </a:rPr>
              <a:t>○ </a:t>
            </a:r>
            <a:r>
              <a:rPr lang="en-US" sz="2000" dirty="0">
                <a:solidFill>
                  <a:srgbClr val="474747"/>
                </a:solidFill>
                <a:effectLst/>
                <a:latin typeface="Helvetica" pitchFamily="2" charset="0"/>
              </a:rPr>
              <a:t>Communication with school about alternate caretaker</a:t>
            </a:r>
          </a:p>
          <a:p>
            <a:pPr marL="0" indent="0">
              <a:buNone/>
            </a:pPr>
            <a:r>
              <a:rPr lang="en-US" sz="2000" dirty="0">
                <a:solidFill>
                  <a:srgbClr val="474747"/>
                </a:solidFill>
                <a:effectLst/>
                <a:latin typeface="Arial" panose="020B0604020202020204" pitchFamily="34" charset="0"/>
              </a:rPr>
              <a:t>○ </a:t>
            </a:r>
            <a:r>
              <a:rPr lang="en-US" sz="2000" dirty="0">
                <a:solidFill>
                  <a:srgbClr val="474747"/>
                </a:solidFill>
                <a:effectLst/>
                <a:latin typeface="Helvetica" pitchFamily="2" charset="0"/>
              </a:rPr>
              <a:t>Collect important documents for children</a:t>
            </a:r>
          </a:p>
          <a:p>
            <a:r>
              <a:rPr lang="en-US" sz="2000" dirty="0">
                <a:solidFill>
                  <a:srgbClr val="474747"/>
                </a:solidFill>
                <a:effectLst/>
                <a:latin typeface="Helvetica" pitchFamily="2" charset="0"/>
              </a:rPr>
              <a:t>Have family members memorize important phone numbers</a:t>
            </a:r>
          </a:p>
          <a:p>
            <a:pPr marL="0" indent="0">
              <a:buNone/>
            </a:pPr>
            <a:endParaRPr lang="en-US" dirty="0"/>
          </a:p>
        </p:txBody>
      </p:sp>
    </p:spTree>
    <p:extLst>
      <p:ext uri="{BB962C8B-B14F-4D97-AF65-F5344CB8AC3E}">
        <p14:creationId xmlns:p14="http://schemas.microsoft.com/office/powerpoint/2010/main" val="3915596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041">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44" name="Rectangle 1043">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46" name="Straight Connector 1045">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47" name="Rectangle 1046">
            <a:extLst>
              <a:ext uri="{FF2B5EF4-FFF2-40B4-BE49-F238E27FC236}">
                <a16:creationId xmlns:a16="http://schemas.microsoft.com/office/drawing/2014/main" id="{4334CDA8-27BF-440A-ACE0-20D621D0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3F485B-35D3-8180-F1C5-3652BC5C6FF4}"/>
              </a:ext>
            </a:extLst>
          </p:cNvPr>
          <p:cNvSpPr>
            <a:spLocks noGrp="1"/>
          </p:cNvSpPr>
          <p:nvPr>
            <p:ph type="title"/>
          </p:nvPr>
        </p:nvSpPr>
        <p:spPr>
          <a:xfrm>
            <a:off x="638423" y="3766457"/>
            <a:ext cx="10909073" cy="1654629"/>
          </a:xfrm>
        </p:spPr>
        <p:txBody>
          <a:bodyPr vert="horz" lIns="91440" tIns="45720" rIns="91440" bIns="45720" rtlCol="0" anchor="b">
            <a:normAutofit/>
          </a:bodyPr>
          <a:lstStyle/>
          <a:p>
            <a:pPr algn="ctr"/>
            <a:r>
              <a:rPr lang="en-US" sz="8000" dirty="0">
                <a:solidFill>
                  <a:schemeClr val="tx1">
                    <a:lumMod val="85000"/>
                    <a:lumOff val="15000"/>
                  </a:schemeClr>
                </a:solidFill>
              </a:rPr>
              <a:t>QUESTIONS?</a:t>
            </a:r>
          </a:p>
        </p:txBody>
      </p:sp>
      <p:pic>
        <p:nvPicPr>
          <p:cNvPr id="1028" name="Picture 4">
            <a:extLst>
              <a:ext uri="{FF2B5EF4-FFF2-40B4-BE49-F238E27FC236}">
                <a16:creationId xmlns:a16="http://schemas.microsoft.com/office/drawing/2014/main" id="{2876A085-6F4F-4FBC-911C-AFE8A521329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46201" y="915731"/>
            <a:ext cx="5499597" cy="2175812"/>
          </a:xfrm>
          <a:prstGeom prst="rect">
            <a:avLst/>
          </a:prstGeom>
          <a:noFill/>
          <a:extLst>
            <a:ext uri="{909E8E84-426E-40DD-AFC4-6F175D3DCCD1}">
              <a14:hiddenFill xmlns:a14="http://schemas.microsoft.com/office/drawing/2010/main">
                <a:solidFill>
                  <a:srgbClr val="FFFFFF"/>
                </a:solidFill>
              </a14:hiddenFill>
            </a:ext>
          </a:extLst>
        </p:spPr>
      </p:pic>
      <p:cxnSp>
        <p:nvCxnSpPr>
          <p:cNvPr id="1048" name="Straight Connector 1047">
            <a:extLst>
              <a:ext uri="{FF2B5EF4-FFF2-40B4-BE49-F238E27FC236}">
                <a16:creationId xmlns:a16="http://schemas.microsoft.com/office/drawing/2014/main" id="{4CA9F026-1368-4592-87F9-1B3A23C2D5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5159" y="5433708"/>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049" name="Rectangle 1048">
            <a:extLst>
              <a:ext uri="{FF2B5EF4-FFF2-40B4-BE49-F238E27FC236}">
                <a16:creationId xmlns:a16="http://schemas.microsoft.com/office/drawing/2014/main" id="{8F773DB8-304B-436F-BEFA-3FAAF35CF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50" name="Rectangle 1049">
            <a:extLst>
              <a:ext uri="{FF2B5EF4-FFF2-40B4-BE49-F238E27FC236}">
                <a16:creationId xmlns:a16="http://schemas.microsoft.com/office/drawing/2014/main" id="{F1D7F3A9-0DAE-479A-B0B2-2E25F880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41346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46960" y="152400"/>
            <a:ext cx="7543800" cy="1088068"/>
          </a:xfrm>
        </p:spPr>
        <p:txBody>
          <a:bodyPr>
            <a:normAutofit/>
          </a:bodyPr>
          <a:lstStyle/>
          <a:p>
            <a:r>
              <a:rPr lang="en-US" dirty="0"/>
              <a:t>Who are the foreign born?</a:t>
            </a:r>
          </a:p>
        </p:txBody>
      </p:sp>
      <p:graphicFrame>
        <p:nvGraphicFramePr>
          <p:cNvPr id="7" name="Content Placeholder 1">
            <a:extLst>
              <a:ext uri="{FF2B5EF4-FFF2-40B4-BE49-F238E27FC236}">
                <a16:creationId xmlns:a16="http://schemas.microsoft.com/office/drawing/2014/main" id="{B038E090-9A08-4354-B432-E6FDFAEB5F56}"/>
              </a:ext>
            </a:extLst>
          </p:cNvPr>
          <p:cNvGraphicFramePr>
            <a:graphicFrameLocks noGrp="1"/>
          </p:cNvGraphicFramePr>
          <p:nvPr>
            <p:ph idx="1"/>
            <p:extLst>
              <p:ext uri="{D42A27DB-BD31-4B8C-83A1-F6EECF244321}">
                <p14:modId xmlns:p14="http://schemas.microsoft.com/office/powerpoint/2010/main" val="3928176883"/>
              </p:ext>
            </p:extLst>
          </p:nvPr>
        </p:nvGraphicFramePr>
        <p:xfrm>
          <a:off x="2346722" y="1752600"/>
          <a:ext cx="7940278"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p:cNvSpPr>
            <a:spLocks noGrp="1"/>
          </p:cNvSpPr>
          <p:nvPr>
            <p:ph type="ftr" sz="quarter" idx="11"/>
          </p:nvPr>
        </p:nvSpPr>
        <p:spPr>
          <a:xfrm>
            <a:off x="4288641" y="6019800"/>
            <a:ext cx="3617103" cy="273844"/>
          </a:xfrm>
        </p:spPr>
        <p:txBody>
          <a:bodyPr>
            <a:normAutofit/>
          </a:bodyPr>
          <a:lstStyle/>
          <a:p>
            <a:pPr>
              <a:spcAft>
                <a:spcPts val="450"/>
              </a:spcAft>
            </a:pPr>
            <a:r>
              <a:rPr lang="en-US" dirty="0"/>
              <a:t>* Statistics from Pew Research Center</a:t>
            </a:r>
          </a:p>
        </p:txBody>
      </p:sp>
      <p:sp>
        <p:nvSpPr>
          <p:cNvPr id="2" name="TextBox 1">
            <a:extLst>
              <a:ext uri="{FF2B5EF4-FFF2-40B4-BE49-F238E27FC236}">
                <a16:creationId xmlns:a16="http://schemas.microsoft.com/office/drawing/2014/main" id="{B44444F5-C0C7-CC58-8FB1-A7F8C1FDFF03}"/>
              </a:ext>
            </a:extLst>
          </p:cNvPr>
          <p:cNvSpPr txBox="1"/>
          <p:nvPr/>
        </p:nvSpPr>
        <p:spPr>
          <a:xfrm>
            <a:off x="457200" y="6019800"/>
            <a:ext cx="6590371" cy="338554"/>
          </a:xfrm>
          <a:prstGeom prst="rect">
            <a:avLst/>
          </a:prstGeom>
          <a:noFill/>
        </p:spPr>
        <p:txBody>
          <a:bodyPr wrap="square" rtlCol="0">
            <a:spAutoFit/>
          </a:bodyPr>
          <a:lstStyle/>
          <a:p>
            <a:r>
              <a:rPr lang="en-US" sz="1600" dirty="0"/>
              <a:t>*Statistics are from the Migration Policy Institute (MPI) </a:t>
            </a:r>
          </a:p>
        </p:txBody>
      </p:sp>
    </p:spTree>
    <p:extLst>
      <p:ext uri="{BB962C8B-B14F-4D97-AF65-F5344CB8AC3E}">
        <p14:creationId xmlns:p14="http://schemas.microsoft.com/office/powerpoint/2010/main" val="1874113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outerShdw blurRad="38100" dist="38100" dir="2700000" algn="tl">
                    <a:srgbClr val="000000">
                      <a:alpha val="43137"/>
                    </a:srgbClr>
                  </a:outerShdw>
                </a:effectLst>
              </a:rPr>
              <a:t>Missouri and Immigration</a:t>
            </a:r>
          </a:p>
        </p:txBody>
      </p:sp>
      <p:sp>
        <p:nvSpPr>
          <p:cNvPr id="3" name="Content Placeholder 2"/>
          <p:cNvSpPr>
            <a:spLocks noGrp="1"/>
          </p:cNvSpPr>
          <p:nvPr>
            <p:ph idx="1"/>
          </p:nvPr>
        </p:nvSpPr>
        <p:spPr>
          <a:xfrm>
            <a:off x="1097279" y="1845734"/>
            <a:ext cx="6797784" cy="4023360"/>
          </a:xfrm>
        </p:spPr>
        <p:txBody>
          <a:bodyPr>
            <a:normAutofit fontScale="92500" lnSpcReduction="20000"/>
          </a:bodyPr>
          <a:lstStyle/>
          <a:p>
            <a:r>
              <a:rPr lang="en-US" dirty="0"/>
              <a:t>Missouri is ranked 41 out of 50 states for percentage of foreign-born residents </a:t>
            </a:r>
          </a:p>
          <a:p>
            <a:pPr lvl="1"/>
            <a:r>
              <a:rPr lang="en" dirty="0"/>
              <a:t>St. Louis County		76,300 immigrants</a:t>
            </a:r>
          </a:p>
          <a:p>
            <a:pPr lvl="1"/>
            <a:r>
              <a:rPr lang="en" dirty="0"/>
              <a:t>St. Louis City		20,600 immigrants</a:t>
            </a:r>
          </a:p>
          <a:p>
            <a:pPr lvl="1"/>
            <a:r>
              <a:rPr lang="en" dirty="0"/>
              <a:t>St. Charles County	16,300 immigrants </a:t>
            </a:r>
          </a:p>
          <a:p>
            <a:r>
              <a:rPr lang="en" dirty="0"/>
              <a:t>In 2023, St. Louis experienced the largest one-year increase in it immigrant population (15 counties-have largest population on record)**</a:t>
            </a:r>
          </a:p>
          <a:p>
            <a:pPr lvl="0"/>
            <a:r>
              <a:rPr lang="en" dirty="0"/>
              <a:t>In addition to the 4% immigrant population, another 4% are citizens with at least one immigrant parent</a:t>
            </a:r>
          </a:p>
          <a:p>
            <a:pPr lvl="0"/>
            <a:r>
              <a:rPr lang="en" dirty="0"/>
              <a:t>An estimated 60,000 immigrants </a:t>
            </a:r>
            <a:r>
              <a:rPr lang="en-US" dirty="0"/>
              <a:t>in Missouri are undocumented, 1% of the population</a:t>
            </a:r>
          </a:p>
          <a:p>
            <a:pPr lvl="0"/>
            <a:r>
              <a:rPr lang="en-US" dirty="0"/>
              <a:t>Immigrants make up 5% of the Labor Force  (compared to 17%  of US Labor Force)</a:t>
            </a:r>
          </a:p>
          <a:p>
            <a:pPr lvl="0"/>
            <a:endParaRPr lang="en" dirty="0"/>
          </a:p>
          <a:p>
            <a:endParaRPr lang="en-US" dirty="0"/>
          </a:p>
        </p:txBody>
      </p:sp>
      <p:pic>
        <p:nvPicPr>
          <p:cNvPr id="2050" name="Picture 2" descr="Missouri Pictures and Facts">
            <a:extLst>
              <a:ext uri="{FF2B5EF4-FFF2-40B4-BE49-F238E27FC236}">
                <a16:creationId xmlns:a16="http://schemas.microsoft.com/office/drawing/2014/main" id="{DDB7E507-7489-F87B-2ECB-B25A69354C2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20570" y="2476158"/>
            <a:ext cx="3135109" cy="23513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9E0EB2-4F65-1F8D-1379-A18A7D2B4C70}"/>
              </a:ext>
            </a:extLst>
          </p:cNvPr>
          <p:cNvSpPr txBox="1"/>
          <p:nvPr/>
        </p:nvSpPr>
        <p:spPr>
          <a:xfrm>
            <a:off x="323385" y="5869094"/>
            <a:ext cx="7393259" cy="584775"/>
          </a:xfrm>
          <a:prstGeom prst="rect">
            <a:avLst/>
          </a:prstGeom>
          <a:noFill/>
        </p:spPr>
        <p:txBody>
          <a:bodyPr wrap="square" rtlCol="0">
            <a:spAutoFit/>
          </a:bodyPr>
          <a:lstStyle/>
          <a:p>
            <a:r>
              <a:rPr lang="en-US" sz="1600" dirty="0"/>
              <a:t>*Statistics from MPI</a:t>
            </a:r>
          </a:p>
          <a:p>
            <a:r>
              <a:rPr lang="en-US" sz="1600" dirty="0"/>
              <a:t>**ACS Data</a:t>
            </a:r>
          </a:p>
        </p:txBody>
      </p:sp>
    </p:spTree>
    <p:extLst>
      <p:ext uri="{BB962C8B-B14F-4D97-AF65-F5344CB8AC3E}">
        <p14:creationId xmlns:p14="http://schemas.microsoft.com/office/powerpoint/2010/main" val="1134060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7573388-CD43-81A9-295A-B916C7C5972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0" y="1052513"/>
            <a:ext cx="10182225" cy="4302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A5115C-FD65-8620-1CC6-52424E5A4FCA}"/>
              </a:ext>
            </a:extLst>
          </p:cNvPr>
          <p:cNvSpPr txBox="1"/>
          <p:nvPr/>
        </p:nvSpPr>
        <p:spPr>
          <a:xfrm>
            <a:off x="1059366" y="523684"/>
            <a:ext cx="9846527" cy="369332"/>
          </a:xfrm>
          <a:prstGeom prst="rect">
            <a:avLst/>
          </a:prstGeom>
          <a:noFill/>
        </p:spPr>
        <p:txBody>
          <a:bodyPr wrap="square" rtlCol="0">
            <a:spAutoFit/>
          </a:bodyPr>
          <a:lstStyle/>
          <a:p>
            <a:r>
              <a:rPr lang="en-US" dirty="0"/>
              <a:t>Citizenship and Legal Status of the US Foreign-Born Population, 2019</a:t>
            </a:r>
          </a:p>
        </p:txBody>
      </p:sp>
      <p:sp>
        <p:nvSpPr>
          <p:cNvPr id="8" name="TextBox 7">
            <a:extLst>
              <a:ext uri="{FF2B5EF4-FFF2-40B4-BE49-F238E27FC236}">
                <a16:creationId xmlns:a16="http://schemas.microsoft.com/office/drawing/2014/main" id="{15BF0D77-FEBD-833F-6884-2D633522CA21}"/>
              </a:ext>
            </a:extLst>
          </p:cNvPr>
          <p:cNvSpPr txBox="1"/>
          <p:nvPr/>
        </p:nvSpPr>
        <p:spPr>
          <a:xfrm>
            <a:off x="635457" y="5680306"/>
            <a:ext cx="7794865" cy="369332"/>
          </a:xfrm>
          <a:prstGeom prst="rect">
            <a:avLst/>
          </a:prstGeom>
          <a:noFill/>
        </p:spPr>
        <p:txBody>
          <a:bodyPr wrap="square" rtlCol="0">
            <a:spAutoFit/>
          </a:bodyPr>
          <a:lstStyle/>
          <a:p>
            <a:r>
              <a:rPr lang="en-US" dirty="0"/>
              <a:t>Source: MPI</a:t>
            </a:r>
          </a:p>
        </p:txBody>
      </p:sp>
    </p:spTree>
    <p:extLst>
      <p:ext uri="{BB962C8B-B14F-4D97-AF65-F5344CB8AC3E}">
        <p14:creationId xmlns:p14="http://schemas.microsoft.com/office/powerpoint/2010/main" val="4146722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5876693" y="266961"/>
            <a:ext cx="6222379" cy="1450757"/>
          </a:xfrm>
          <a:prstGeom prst="rect">
            <a:avLst/>
          </a:prstGeom>
        </p:spPr>
        <p:txBody>
          <a:bodyPr spcFirstLastPara="1" vert="horz" lIns="91440" tIns="45720" rIns="91440" bIns="45720" rtlCol="0" anchor="b" anchorCtr="0">
            <a:normAutofit/>
          </a:bodyPr>
          <a:lstStyle/>
          <a:p>
            <a:pPr>
              <a:spcBef>
                <a:spcPct val="0"/>
              </a:spcBef>
              <a:buClr>
                <a:schemeClr val="dk1"/>
              </a:buClr>
            </a:pPr>
            <a:r>
              <a:rPr lang="en-US" dirty="0">
                <a:sym typeface="Arial"/>
              </a:rPr>
              <a:t>Why Do People Migrate?</a:t>
            </a:r>
            <a:endParaRPr lang="en-US" dirty="0"/>
          </a:p>
        </p:txBody>
      </p:sp>
      <p:sp>
        <p:nvSpPr>
          <p:cNvPr id="92" name="Google Shape;92;p18"/>
          <p:cNvSpPr txBox="1">
            <a:spLocks noGrp="1"/>
          </p:cNvSpPr>
          <p:nvPr>
            <p:ph type="body" idx="1"/>
          </p:nvPr>
        </p:nvSpPr>
        <p:spPr>
          <a:xfrm>
            <a:off x="6411684" y="2198914"/>
            <a:ext cx="5127172" cy="3670180"/>
          </a:xfrm>
          <a:prstGeom prst="rect">
            <a:avLst/>
          </a:prstGeom>
        </p:spPr>
        <p:txBody>
          <a:bodyPr spcFirstLastPara="1" vert="horz" lIns="0" tIns="45720" rIns="0" bIns="45720" rtlCol="0" anchorCtr="0">
            <a:normAutofit fontScale="25000" lnSpcReduction="20000"/>
          </a:bodyPr>
          <a:lstStyle/>
          <a:p>
            <a:pPr marL="0" indent="0">
              <a:spcAft>
                <a:spcPts val="450"/>
              </a:spcAft>
              <a:buFont typeface="Calibri" panose="020F0502020204030204" pitchFamily="34" charset="0"/>
              <a:buNone/>
            </a:pPr>
            <a:r>
              <a:rPr lang="en-US" sz="9600" dirty="0"/>
              <a:t>Better life for their children</a:t>
            </a:r>
          </a:p>
          <a:p>
            <a:pPr marL="0" indent="0">
              <a:spcAft>
                <a:spcPts val="450"/>
              </a:spcAft>
              <a:buFont typeface="Calibri" panose="020F0502020204030204" pitchFamily="34" charset="0"/>
              <a:buNone/>
            </a:pPr>
            <a:endParaRPr lang="en-US" sz="9600" dirty="0"/>
          </a:p>
          <a:p>
            <a:pPr marL="0" indent="0">
              <a:spcAft>
                <a:spcPts val="450"/>
              </a:spcAft>
              <a:buFont typeface="Calibri" panose="020F0502020204030204" pitchFamily="34" charset="0"/>
              <a:buNone/>
            </a:pPr>
            <a:r>
              <a:rPr lang="en-US" sz="9600" dirty="0"/>
              <a:t>Better Education/More employment opportunities</a:t>
            </a:r>
          </a:p>
          <a:p>
            <a:pPr marL="0" indent="0">
              <a:spcAft>
                <a:spcPts val="450"/>
              </a:spcAft>
              <a:buFont typeface="Calibri" panose="020F0502020204030204" pitchFamily="34" charset="0"/>
              <a:buNone/>
            </a:pPr>
            <a:endParaRPr lang="en-US" sz="9600" dirty="0"/>
          </a:p>
          <a:p>
            <a:pPr marL="0" indent="0">
              <a:spcAft>
                <a:spcPts val="450"/>
              </a:spcAft>
              <a:buFont typeface="Calibri" panose="020F0502020204030204" pitchFamily="34" charset="0"/>
              <a:buNone/>
            </a:pPr>
            <a:r>
              <a:rPr lang="en-US" sz="9600" dirty="0"/>
              <a:t>Economic Hardship in country of origin</a:t>
            </a:r>
          </a:p>
          <a:p>
            <a:pPr marL="0" indent="0">
              <a:spcAft>
                <a:spcPts val="450"/>
              </a:spcAft>
              <a:buFont typeface="Calibri" panose="020F0502020204030204" pitchFamily="34" charset="0"/>
              <a:buNone/>
            </a:pPr>
            <a:endParaRPr lang="en-US" sz="9600" dirty="0"/>
          </a:p>
          <a:p>
            <a:pPr marL="0" indent="0">
              <a:spcAft>
                <a:spcPts val="450"/>
              </a:spcAft>
              <a:buFont typeface="Calibri" panose="020F0502020204030204" pitchFamily="34" charset="0"/>
              <a:buNone/>
            </a:pPr>
            <a:r>
              <a:rPr lang="en-US" sz="9600" dirty="0"/>
              <a:t>Family connections in the U.S.</a:t>
            </a:r>
          </a:p>
          <a:p>
            <a:pPr marL="0" indent="0">
              <a:spcAft>
                <a:spcPts val="450"/>
              </a:spcAft>
              <a:buFont typeface="Calibri" panose="020F0502020204030204" pitchFamily="34" charset="0"/>
              <a:buNone/>
            </a:pPr>
            <a:endParaRPr lang="en-US" sz="9600" dirty="0"/>
          </a:p>
          <a:p>
            <a:pPr marL="0" indent="0">
              <a:spcAft>
                <a:spcPts val="450"/>
              </a:spcAft>
              <a:buFont typeface="Calibri" panose="020F0502020204030204" pitchFamily="34" charset="0"/>
              <a:buNone/>
            </a:pPr>
            <a:r>
              <a:rPr lang="en-US" sz="9600" dirty="0"/>
              <a:t>Inhospitable environments in country of origin</a:t>
            </a:r>
          </a:p>
          <a:p>
            <a:pPr marL="114294" indent="-171450">
              <a:spcAft>
                <a:spcPts val="450"/>
              </a:spcAft>
              <a:buFont typeface="Calibri" panose="020F0502020204030204" pitchFamily="34" charset="0"/>
              <a:buChar char="•"/>
            </a:pPr>
            <a:endParaRPr lang="en-US" sz="1900" dirty="0"/>
          </a:p>
          <a:p>
            <a:pPr marL="0" indent="0">
              <a:spcAft>
                <a:spcPts val="450"/>
              </a:spcAft>
              <a:buNone/>
            </a:pPr>
            <a:br>
              <a:rPr lang="en-US" sz="1900" dirty="0"/>
            </a:br>
            <a:endParaRPr lang="en-US" sz="1900" dirty="0"/>
          </a:p>
        </p:txBody>
      </p:sp>
      <p:pic>
        <p:nvPicPr>
          <p:cNvPr id="4" name="Picture 3" descr="http://www.pri.org/sites/default/files/styles/story_main/public/story/images/Photo_9.jpg?itok=c6t9jDcn">
            <a:extLst>
              <a:ext uri="{FF2B5EF4-FFF2-40B4-BE49-F238E27FC236}">
                <a16:creationId xmlns:a16="http://schemas.microsoft.com/office/drawing/2014/main" id="{6BBCDF3E-1877-4789-8265-BD857175850E}"/>
              </a:ext>
            </a:extLst>
          </p:cNvPr>
          <p:cNvPicPr>
            <a:picLocks noChangeAspect="1" noChangeArrowheads="1"/>
          </p:cNvPicPr>
          <p:nvPr/>
        </p:nvPicPr>
        <p:blipFill rotWithShape="1">
          <a:blip r:embed="rId3" cstate="print"/>
          <a:srcRect l="25634" r="22585"/>
          <a:stretch/>
        </p:blipFill>
        <p:spPr bwMode="auto">
          <a:xfrm>
            <a:off x="953596" y="645106"/>
            <a:ext cx="4830819" cy="524774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National Immigration Crisis</a:t>
            </a:r>
          </a:p>
        </p:txBody>
      </p:sp>
      <p:sp>
        <p:nvSpPr>
          <p:cNvPr id="3" name="Content Placeholder 2"/>
          <p:cNvSpPr>
            <a:spLocks noGrp="1"/>
          </p:cNvSpPr>
          <p:nvPr>
            <p:ph idx="1"/>
          </p:nvPr>
        </p:nvSpPr>
        <p:spPr>
          <a:xfrm>
            <a:off x="1416205" y="1878978"/>
            <a:ext cx="8873843" cy="3796993"/>
          </a:xfrm>
        </p:spPr>
        <p:txBody>
          <a:bodyPr>
            <a:normAutofit/>
          </a:bodyPr>
          <a:lstStyle/>
          <a:p>
            <a:r>
              <a:rPr lang="en-US" dirty="0"/>
              <a:t>Immigration System is badly outdated: </a:t>
            </a:r>
          </a:p>
          <a:p>
            <a:pPr lvl="1"/>
            <a:r>
              <a:rPr lang="en-US" dirty="0"/>
              <a:t>Almost no employment visas for persons without a college degree, despite our need for “low-skilled” labor</a:t>
            </a:r>
          </a:p>
          <a:p>
            <a:pPr lvl="1"/>
            <a:r>
              <a:rPr lang="en-US" dirty="0"/>
              <a:t>One must have a close U.S. citizen relative (e.g. spouse, parent, or adult child) to receive an immigrant family visa.</a:t>
            </a:r>
          </a:p>
          <a:p>
            <a:pPr lvl="1"/>
            <a:endParaRPr lang="en-US" dirty="0"/>
          </a:p>
          <a:p>
            <a:r>
              <a:rPr lang="en-US" dirty="0"/>
              <a:t>Immigration Reform has been stalled in Congress</a:t>
            </a:r>
          </a:p>
          <a:p>
            <a:endParaRPr lang="en-US" dirty="0"/>
          </a:p>
          <a:p>
            <a:r>
              <a:rPr lang="en-US" dirty="0"/>
              <a:t>Immigration Courts have a 1.3 million case backlog-over 49,000 in our Court</a:t>
            </a:r>
          </a:p>
        </p:txBody>
      </p:sp>
    </p:spTree>
    <p:extLst>
      <p:ext uri="{BB962C8B-B14F-4D97-AF65-F5344CB8AC3E}">
        <p14:creationId xmlns:p14="http://schemas.microsoft.com/office/powerpoint/2010/main" val="739883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1"/>
          <p:cNvPicPr preferRelativeResize="0"/>
          <p:nvPr/>
        </p:nvPicPr>
        <p:blipFill rotWithShape="1">
          <a:blip r:embed="rId3">
            <a:alphaModFix amt="77000"/>
          </a:blip>
          <a:srcRect/>
          <a:stretch/>
        </p:blipFill>
        <p:spPr>
          <a:xfrm>
            <a:off x="0" y="0"/>
            <a:ext cx="12263119" cy="6857999"/>
          </a:xfrm>
          <a:prstGeom prst="rect">
            <a:avLst/>
          </a:prstGeom>
          <a:noFill/>
          <a:ln>
            <a:noFill/>
          </a:ln>
        </p:spPr>
      </p:pic>
      <p:sp>
        <p:nvSpPr>
          <p:cNvPr id="153" name="Google Shape;153;p21"/>
          <p:cNvSpPr txBox="1">
            <a:spLocks noGrp="1"/>
          </p:cNvSpPr>
          <p:nvPr>
            <p:ph type="body" idx="1"/>
          </p:nvPr>
        </p:nvSpPr>
        <p:spPr>
          <a:xfrm>
            <a:off x="1612275" y="1304050"/>
            <a:ext cx="9055800" cy="946500"/>
          </a:xfrm>
          <a:prstGeom prst="rect">
            <a:avLst/>
          </a:prstGeom>
          <a:noFill/>
          <a:ln>
            <a:noFill/>
          </a:ln>
        </p:spPr>
        <p:txBody>
          <a:bodyPr spcFirstLastPara="1" vert="horz" wrap="square" lIns="91400" tIns="91400" rIns="91400" bIns="91400" rtlCol="0" anchor="t" anchorCtr="0">
            <a:noAutofit/>
          </a:bodyPr>
          <a:lstStyle/>
          <a:p>
            <a:pPr marL="0" indent="0" algn="ctr">
              <a:lnSpc>
                <a:spcPct val="115000"/>
              </a:lnSpc>
              <a:spcAft>
                <a:spcPts val="1600"/>
              </a:spcAft>
              <a:buClr>
                <a:schemeClr val="dk2"/>
              </a:buClr>
              <a:buNone/>
            </a:pPr>
            <a:r>
              <a:rPr lang="en-US" sz="4600" b="1" dirty="0">
                <a:solidFill>
                  <a:srgbClr val="FFFFFF"/>
                </a:solidFill>
                <a:latin typeface="Open Sans"/>
                <a:ea typeface="Open Sans"/>
                <a:cs typeface="Open Sans"/>
                <a:sym typeface="Open Sans"/>
              </a:rPr>
              <a:t>“Coming Legally” to the United States</a:t>
            </a:r>
            <a:endParaRPr sz="4600" b="1" dirty="0">
              <a:solidFill>
                <a:srgbClr val="FFFFFF"/>
              </a:solidFill>
              <a:latin typeface="Open Sans"/>
              <a:ea typeface="Open Sans"/>
              <a:cs typeface="Open Sans"/>
              <a:sym typeface="Open Sans"/>
            </a:endParaRPr>
          </a:p>
        </p:txBody>
      </p:sp>
      <p:sp>
        <p:nvSpPr>
          <p:cNvPr id="154" name="Google Shape;154;p21"/>
          <p:cNvSpPr txBox="1"/>
          <p:nvPr/>
        </p:nvSpPr>
        <p:spPr>
          <a:xfrm>
            <a:off x="9953825" y="5687550"/>
            <a:ext cx="1520700" cy="160800"/>
          </a:xfrm>
          <a:prstGeom prst="rect">
            <a:avLst/>
          </a:prstGeom>
          <a:noFill/>
          <a:ln>
            <a:noFill/>
          </a:ln>
        </p:spPr>
        <p:txBody>
          <a:bodyPr spcFirstLastPara="1" wrap="square" lIns="91400" tIns="91400" rIns="91400" bIns="91400" anchor="t" anchorCtr="0">
            <a:noAutofit/>
          </a:bodyPr>
          <a:lstStyle/>
          <a:p>
            <a:r>
              <a:rPr lang="en-US" sz="1000">
                <a:solidFill>
                  <a:srgbClr val="FFFFFF"/>
                </a:solidFill>
                <a:latin typeface="Arial"/>
                <a:ea typeface="Arial"/>
                <a:cs typeface="Arial"/>
                <a:sym typeface="Arial"/>
              </a:rPr>
              <a:t>JR/Twitter</a:t>
            </a:r>
            <a:endParaRPr sz="1000">
              <a:solidFill>
                <a:srgbClr val="FFFFFF"/>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cxnSp>
        <p:nvCxnSpPr>
          <p:cNvPr id="97" name="Google Shape;97;p19"/>
          <p:cNvCxnSpPr/>
          <p:nvPr/>
        </p:nvCxnSpPr>
        <p:spPr>
          <a:xfrm>
            <a:off x="4274301" y="2498162"/>
            <a:ext cx="363300" cy="823500"/>
          </a:xfrm>
          <a:prstGeom prst="bentConnector3">
            <a:avLst>
              <a:gd name="adj1" fmla="val -62924"/>
            </a:avLst>
          </a:prstGeom>
          <a:noFill/>
          <a:ln w="19050" cap="flat" cmpd="sng">
            <a:solidFill>
              <a:schemeClr val="dk2"/>
            </a:solidFill>
            <a:prstDash val="solid"/>
            <a:round/>
            <a:headEnd type="none" w="sm" len="sm"/>
            <a:tailEnd type="none" w="sm" len="sm"/>
          </a:ln>
        </p:spPr>
      </p:cxnSp>
      <p:cxnSp>
        <p:nvCxnSpPr>
          <p:cNvPr id="98" name="Google Shape;98;p19"/>
          <p:cNvCxnSpPr/>
          <p:nvPr/>
        </p:nvCxnSpPr>
        <p:spPr>
          <a:xfrm rot="-5400000" flipH="1">
            <a:off x="3835750" y="3522513"/>
            <a:ext cx="1009800" cy="593700"/>
          </a:xfrm>
          <a:prstGeom prst="bentConnector2">
            <a:avLst/>
          </a:prstGeom>
          <a:noFill/>
          <a:ln w="19050" cap="flat" cmpd="sng">
            <a:solidFill>
              <a:schemeClr val="dk2"/>
            </a:solidFill>
            <a:prstDash val="solid"/>
            <a:round/>
            <a:headEnd type="none" w="sm" len="sm"/>
            <a:tailEnd type="none" w="sm" len="sm"/>
          </a:ln>
        </p:spPr>
      </p:cxnSp>
      <p:cxnSp>
        <p:nvCxnSpPr>
          <p:cNvPr id="99" name="Google Shape;99;p19"/>
          <p:cNvCxnSpPr/>
          <p:nvPr/>
        </p:nvCxnSpPr>
        <p:spPr>
          <a:xfrm rot="-5400000" flipH="1">
            <a:off x="3845500" y="4534838"/>
            <a:ext cx="990300" cy="593700"/>
          </a:xfrm>
          <a:prstGeom prst="bentConnector2">
            <a:avLst/>
          </a:prstGeom>
          <a:noFill/>
          <a:ln w="19050" cap="flat" cmpd="sng">
            <a:solidFill>
              <a:schemeClr val="dk2"/>
            </a:solidFill>
            <a:prstDash val="solid"/>
            <a:round/>
            <a:headEnd type="none" w="sm" len="sm"/>
            <a:tailEnd type="none" w="sm" len="sm"/>
          </a:ln>
        </p:spPr>
      </p:cxnSp>
      <p:sp>
        <p:nvSpPr>
          <p:cNvPr id="100" name="Google Shape;100;p19"/>
          <p:cNvSpPr/>
          <p:nvPr/>
        </p:nvSpPr>
        <p:spPr>
          <a:xfrm>
            <a:off x="4568375" y="3988008"/>
            <a:ext cx="1488300" cy="753300"/>
          </a:xfrm>
          <a:prstGeom prst="rect">
            <a:avLst/>
          </a:prstGeom>
          <a:solidFill>
            <a:srgbClr val="CFE2F3"/>
          </a:solidFill>
          <a:ln>
            <a:noFill/>
          </a:ln>
        </p:spPr>
        <p:txBody>
          <a:bodyPr spcFirstLastPara="1" wrap="square" lIns="91400" tIns="91400" rIns="91400" bIns="91400" anchor="ctr" anchorCtr="0">
            <a:noAutofit/>
          </a:bodyPr>
          <a:lstStyle/>
          <a:p>
            <a:endParaRPr sz="1400">
              <a:solidFill>
                <a:srgbClr val="000000"/>
              </a:solidFill>
              <a:latin typeface="Arial"/>
              <a:ea typeface="Arial"/>
              <a:cs typeface="Arial"/>
              <a:sym typeface="Arial"/>
            </a:endParaRPr>
          </a:p>
        </p:txBody>
      </p:sp>
      <p:cxnSp>
        <p:nvCxnSpPr>
          <p:cNvPr id="101" name="Google Shape;101;p19"/>
          <p:cNvCxnSpPr>
            <a:stCxn id="102" idx="2"/>
          </p:cNvCxnSpPr>
          <p:nvPr/>
        </p:nvCxnSpPr>
        <p:spPr>
          <a:xfrm>
            <a:off x="8457529" y="2515100"/>
            <a:ext cx="964800" cy="838500"/>
          </a:xfrm>
          <a:prstGeom prst="bentConnector3">
            <a:avLst>
              <a:gd name="adj1" fmla="val -23694"/>
            </a:avLst>
          </a:prstGeom>
          <a:noFill/>
          <a:ln w="19050" cap="flat" cmpd="sng">
            <a:solidFill>
              <a:schemeClr val="dk2"/>
            </a:solidFill>
            <a:prstDash val="solid"/>
            <a:round/>
            <a:headEnd type="none" w="sm" len="sm"/>
            <a:tailEnd type="none" w="sm" len="sm"/>
          </a:ln>
        </p:spPr>
      </p:cxnSp>
      <p:cxnSp>
        <p:nvCxnSpPr>
          <p:cNvPr id="103" name="Google Shape;103;p19"/>
          <p:cNvCxnSpPr>
            <a:stCxn id="104" idx="2"/>
            <a:endCxn id="105" idx="1"/>
          </p:cNvCxnSpPr>
          <p:nvPr/>
        </p:nvCxnSpPr>
        <p:spPr>
          <a:xfrm rot="-5400000" flipH="1">
            <a:off x="4603743" y="3297800"/>
            <a:ext cx="3701700" cy="736200"/>
          </a:xfrm>
          <a:prstGeom prst="bentConnector2">
            <a:avLst/>
          </a:prstGeom>
          <a:noFill/>
          <a:ln w="19050" cap="flat" cmpd="sng">
            <a:solidFill>
              <a:schemeClr val="dk2"/>
            </a:solidFill>
            <a:prstDash val="solid"/>
            <a:round/>
            <a:headEnd type="none" w="sm" len="sm"/>
            <a:tailEnd type="none" w="sm" len="sm"/>
          </a:ln>
        </p:spPr>
      </p:cxnSp>
      <p:cxnSp>
        <p:nvCxnSpPr>
          <p:cNvPr id="106" name="Google Shape;106;p19"/>
          <p:cNvCxnSpPr>
            <a:cxnSpLocks/>
          </p:cNvCxnSpPr>
          <p:nvPr/>
        </p:nvCxnSpPr>
        <p:spPr>
          <a:xfrm rot="-5400000" flipH="1">
            <a:off x="6037374" y="3753959"/>
            <a:ext cx="1059600" cy="553200"/>
          </a:xfrm>
          <a:prstGeom prst="bentConnector2">
            <a:avLst/>
          </a:prstGeom>
          <a:noFill/>
          <a:ln w="19050" cap="flat" cmpd="sng">
            <a:solidFill>
              <a:schemeClr val="dk2"/>
            </a:solidFill>
            <a:prstDash val="solid"/>
            <a:round/>
            <a:headEnd type="none" w="sm" len="sm"/>
            <a:tailEnd type="none" w="sm" len="sm"/>
          </a:ln>
        </p:spPr>
      </p:cxnSp>
      <p:cxnSp>
        <p:nvCxnSpPr>
          <p:cNvPr id="108" name="Google Shape;108;p19"/>
          <p:cNvCxnSpPr>
            <a:stCxn id="109" idx="1"/>
            <a:endCxn id="110" idx="1"/>
          </p:cNvCxnSpPr>
          <p:nvPr/>
        </p:nvCxnSpPr>
        <p:spPr>
          <a:xfrm>
            <a:off x="6512800" y="2515100"/>
            <a:ext cx="339900" cy="1039800"/>
          </a:xfrm>
          <a:prstGeom prst="bentConnector3">
            <a:avLst>
              <a:gd name="adj1" fmla="val -67255"/>
            </a:avLst>
          </a:prstGeom>
          <a:noFill/>
          <a:ln w="19050" cap="flat" cmpd="sng">
            <a:solidFill>
              <a:schemeClr val="dk2"/>
            </a:solidFill>
            <a:prstDash val="solid"/>
            <a:round/>
            <a:headEnd type="none" w="sm" len="sm"/>
            <a:tailEnd type="none" w="sm" len="sm"/>
          </a:ln>
        </p:spPr>
      </p:cxnSp>
      <p:cxnSp>
        <p:nvCxnSpPr>
          <p:cNvPr id="111" name="Google Shape;111;p19"/>
          <p:cNvCxnSpPr>
            <a:stCxn id="104" idx="3"/>
            <a:endCxn id="112" idx="0"/>
          </p:cNvCxnSpPr>
          <p:nvPr/>
        </p:nvCxnSpPr>
        <p:spPr>
          <a:xfrm>
            <a:off x="7076508" y="1470650"/>
            <a:ext cx="2556300" cy="776400"/>
          </a:xfrm>
          <a:prstGeom prst="straightConnector1">
            <a:avLst/>
          </a:prstGeom>
          <a:noFill/>
          <a:ln w="19050" cap="flat" cmpd="sng">
            <a:solidFill>
              <a:schemeClr val="dk2"/>
            </a:solidFill>
            <a:prstDash val="solid"/>
            <a:round/>
            <a:headEnd type="none" w="sm" len="sm"/>
            <a:tailEnd type="none" w="sm" len="sm"/>
          </a:ln>
        </p:spPr>
      </p:cxnSp>
      <p:cxnSp>
        <p:nvCxnSpPr>
          <p:cNvPr id="113" name="Google Shape;113;p19"/>
          <p:cNvCxnSpPr>
            <a:stCxn id="104" idx="0"/>
            <a:endCxn id="109" idx="0"/>
          </p:cNvCxnSpPr>
          <p:nvPr/>
        </p:nvCxnSpPr>
        <p:spPr>
          <a:xfrm>
            <a:off x="6086493" y="1126250"/>
            <a:ext cx="1170300" cy="1146900"/>
          </a:xfrm>
          <a:prstGeom prst="straightConnector1">
            <a:avLst/>
          </a:prstGeom>
          <a:noFill/>
          <a:ln w="19050" cap="flat" cmpd="sng">
            <a:solidFill>
              <a:schemeClr val="dk2"/>
            </a:solidFill>
            <a:prstDash val="solid"/>
            <a:round/>
            <a:headEnd type="none" w="sm" len="sm"/>
            <a:tailEnd type="none" w="sm" len="sm"/>
          </a:ln>
        </p:spPr>
      </p:cxnSp>
      <p:cxnSp>
        <p:nvCxnSpPr>
          <p:cNvPr id="114" name="Google Shape;114;p19"/>
          <p:cNvCxnSpPr>
            <a:stCxn id="104" idx="0"/>
            <a:endCxn id="115" idx="0"/>
          </p:cNvCxnSpPr>
          <p:nvPr/>
        </p:nvCxnSpPr>
        <p:spPr>
          <a:xfrm flipH="1">
            <a:off x="5083293" y="1126250"/>
            <a:ext cx="1003200" cy="1109100"/>
          </a:xfrm>
          <a:prstGeom prst="straightConnector1">
            <a:avLst/>
          </a:prstGeom>
          <a:noFill/>
          <a:ln w="19050" cap="flat" cmpd="sng">
            <a:solidFill>
              <a:srgbClr val="434343"/>
            </a:solidFill>
            <a:prstDash val="solid"/>
            <a:round/>
            <a:headEnd type="none" w="sm" len="sm"/>
            <a:tailEnd type="none" w="sm" len="sm"/>
          </a:ln>
        </p:spPr>
      </p:cxnSp>
      <p:cxnSp>
        <p:nvCxnSpPr>
          <p:cNvPr id="116" name="Google Shape;116;p19"/>
          <p:cNvCxnSpPr>
            <a:stCxn id="117" idx="1"/>
            <a:endCxn id="118" idx="0"/>
          </p:cNvCxnSpPr>
          <p:nvPr/>
        </p:nvCxnSpPr>
        <p:spPr>
          <a:xfrm flipH="1">
            <a:off x="2993004" y="1449175"/>
            <a:ext cx="1995000" cy="862500"/>
          </a:xfrm>
          <a:prstGeom prst="straightConnector1">
            <a:avLst/>
          </a:prstGeom>
          <a:noFill/>
          <a:ln w="19050" cap="flat" cmpd="sng">
            <a:solidFill>
              <a:srgbClr val="434343"/>
            </a:solidFill>
            <a:prstDash val="solid"/>
            <a:round/>
            <a:headEnd type="none" w="sm" len="sm"/>
            <a:tailEnd type="none" w="sm" len="sm"/>
          </a:ln>
        </p:spPr>
      </p:cxnSp>
      <p:sp>
        <p:nvSpPr>
          <p:cNvPr id="119" name="Google Shape;119;p19"/>
          <p:cNvSpPr/>
          <p:nvPr/>
        </p:nvSpPr>
        <p:spPr>
          <a:xfrm>
            <a:off x="8780926" y="3986600"/>
            <a:ext cx="1704002" cy="559500"/>
          </a:xfrm>
          <a:prstGeom prst="ellipse">
            <a:avLst/>
          </a:prstGeom>
          <a:solidFill>
            <a:srgbClr val="F4CCCC"/>
          </a:solidFill>
          <a:ln>
            <a:noFill/>
          </a:ln>
        </p:spPr>
        <p:txBody>
          <a:bodyPr spcFirstLastPara="1" wrap="square" lIns="91400" tIns="91400" rIns="91400" bIns="91400" anchor="ctr" anchorCtr="0">
            <a:noAutofit/>
          </a:bodyPr>
          <a:lstStyle/>
          <a:p>
            <a:endParaRPr sz="1400">
              <a:solidFill>
                <a:srgbClr val="000000"/>
              </a:solidFill>
              <a:latin typeface="Arial"/>
              <a:ea typeface="Arial"/>
              <a:cs typeface="Arial"/>
              <a:sym typeface="Arial"/>
            </a:endParaRPr>
          </a:p>
        </p:txBody>
      </p:sp>
      <p:sp>
        <p:nvSpPr>
          <p:cNvPr id="120" name="Google Shape;120;p19"/>
          <p:cNvSpPr/>
          <p:nvPr/>
        </p:nvSpPr>
        <p:spPr>
          <a:xfrm>
            <a:off x="8736151" y="3135100"/>
            <a:ext cx="1704002" cy="559500"/>
          </a:xfrm>
          <a:prstGeom prst="ellipse">
            <a:avLst/>
          </a:prstGeom>
          <a:solidFill>
            <a:srgbClr val="F4CCCC"/>
          </a:solidFill>
          <a:ln>
            <a:noFill/>
          </a:ln>
        </p:spPr>
        <p:txBody>
          <a:bodyPr spcFirstLastPara="1" wrap="square" lIns="91400" tIns="91400" rIns="91400" bIns="91400" anchor="ctr" anchorCtr="0">
            <a:noAutofit/>
          </a:bodyPr>
          <a:lstStyle/>
          <a:p>
            <a:endParaRPr sz="1400">
              <a:solidFill>
                <a:srgbClr val="000000"/>
              </a:solidFill>
              <a:latin typeface="Arial"/>
              <a:ea typeface="Arial"/>
              <a:cs typeface="Arial"/>
              <a:sym typeface="Arial"/>
            </a:endParaRPr>
          </a:p>
        </p:txBody>
      </p:sp>
      <p:sp>
        <p:nvSpPr>
          <p:cNvPr id="102" name="Google Shape;102;p19"/>
          <p:cNvSpPr/>
          <p:nvPr/>
        </p:nvSpPr>
        <p:spPr>
          <a:xfrm>
            <a:off x="8457531" y="2138450"/>
            <a:ext cx="2160031" cy="753300"/>
          </a:xfrm>
          <a:prstGeom prst="ellipse">
            <a:avLst/>
          </a:prstGeom>
          <a:solidFill>
            <a:srgbClr val="E06666"/>
          </a:solidFill>
          <a:ln>
            <a:noFill/>
          </a:ln>
        </p:spPr>
        <p:txBody>
          <a:bodyPr spcFirstLastPara="1" wrap="square" lIns="91400" tIns="91400" rIns="91400" bIns="91400" anchor="ctr" anchorCtr="0">
            <a:noAutofit/>
          </a:bodyPr>
          <a:lstStyle/>
          <a:p>
            <a:endParaRPr sz="1400">
              <a:solidFill>
                <a:srgbClr val="000000"/>
              </a:solidFill>
              <a:latin typeface="Arial"/>
              <a:ea typeface="Arial"/>
              <a:cs typeface="Arial"/>
              <a:sym typeface="Arial"/>
            </a:endParaRPr>
          </a:p>
        </p:txBody>
      </p:sp>
      <p:sp>
        <p:nvSpPr>
          <p:cNvPr id="121" name="Google Shape;121;p19"/>
          <p:cNvSpPr/>
          <p:nvPr/>
        </p:nvSpPr>
        <p:spPr>
          <a:xfrm>
            <a:off x="2408125" y="2984050"/>
            <a:ext cx="1488200" cy="861600"/>
          </a:xfrm>
          <a:prstGeom prst="rect">
            <a:avLst/>
          </a:prstGeom>
          <a:solidFill>
            <a:srgbClr val="CFE2F3"/>
          </a:solidFill>
          <a:ln>
            <a:noFill/>
          </a:ln>
        </p:spPr>
        <p:txBody>
          <a:bodyPr spcFirstLastPara="1" wrap="square" lIns="91400" tIns="91400" rIns="91400" bIns="91400" anchor="ctr" anchorCtr="0">
            <a:noAutofit/>
          </a:bodyPr>
          <a:lstStyle/>
          <a:p>
            <a:endParaRPr sz="1400">
              <a:solidFill>
                <a:srgbClr val="000000"/>
              </a:solidFill>
              <a:latin typeface="Arial"/>
              <a:ea typeface="Arial"/>
              <a:cs typeface="Arial"/>
              <a:sym typeface="Arial"/>
            </a:endParaRPr>
          </a:p>
        </p:txBody>
      </p:sp>
      <p:sp>
        <p:nvSpPr>
          <p:cNvPr id="122" name="Google Shape;122;p19"/>
          <p:cNvSpPr/>
          <p:nvPr/>
        </p:nvSpPr>
        <p:spPr>
          <a:xfrm>
            <a:off x="2408125" y="3986600"/>
            <a:ext cx="1488200" cy="861600"/>
          </a:xfrm>
          <a:prstGeom prst="rect">
            <a:avLst/>
          </a:prstGeom>
          <a:solidFill>
            <a:srgbClr val="CFE2F3"/>
          </a:solidFill>
          <a:ln>
            <a:noFill/>
          </a:ln>
        </p:spPr>
        <p:txBody>
          <a:bodyPr spcFirstLastPara="1" wrap="square" lIns="91400" tIns="91400" rIns="91400" bIns="91400" anchor="ctr" anchorCtr="0">
            <a:noAutofit/>
          </a:bodyPr>
          <a:lstStyle/>
          <a:p>
            <a:endParaRPr sz="1400">
              <a:solidFill>
                <a:srgbClr val="000000"/>
              </a:solidFill>
              <a:latin typeface="Arial"/>
              <a:ea typeface="Arial"/>
              <a:cs typeface="Arial"/>
              <a:sym typeface="Arial"/>
            </a:endParaRPr>
          </a:p>
        </p:txBody>
      </p:sp>
      <p:sp>
        <p:nvSpPr>
          <p:cNvPr id="123" name="Google Shape;123;p19"/>
          <p:cNvSpPr/>
          <p:nvPr/>
        </p:nvSpPr>
        <p:spPr>
          <a:xfrm>
            <a:off x="2408125" y="4989175"/>
            <a:ext cx="1488300" cy="861600"/>
          </a:xfrm>
          <a:prstGeom prst="rect">
            <a:avLst/>
          </a:prstGeom>
          <a:solidFill>
            <a:srgbClr val="CFE2F3"/>
          </a:solidFill>
          <a:ln>
            <a:noFill/>
          </a:ln>
        </p:spPr>
        <p:txBody>
          <a:bodyPr spcFirstLastPara="1" wrap="square" lIns="91400" tIns="91400" rIns="91400" bIns="91400" anchor="ctr" anchorCtr="0">
            <a:noAutofit/>
          </a:bodyPr>
          <a:lstStyle/>
          <a:p>
            <a:endParaRPr sz="1400">
              <a:solidFill>
                <a:srgbClr val="000000"/>
              </a:solidFill>
              <a:latin typeface="Arial"/>
              <a:ea typeface="Arial"/>
              <a:cs typeface="Arial"/>
              <a:sym typeface="Arial"/>
            </a:endParaRPr>
          </a:p>
        </p:txBody>
      </p:sp>
      <p:sp>
        <p:nvSpPr>
          <p:cNvPr id="124" name="Google Shape;124;p19"/>
          <p:cNvSpPr/>
          <p:nvPr/>
        </p:nvSpPr>
        <p:spPr>
          <a:xfrm>
            <a:off x="6822577" y="4935475"/>
            <a:ext cx="1488200" cy="861600"/>
          </a:xfrm>
          <a:prstGeom prst="rect">
            <a:avLst/>
          </a:prstGeom>
          <a:solidFill>
            <a:srgbClr val="CFE2F3"/>
          </a:solidFill>
          <a:ln>
            <a:noFill/>
          </a:ln>
        </p:spPr>
        <p:txBody>
          <a:bodyPr spcFirstLastPara="1" wrap="square" lIns="91400" tIns="91400" rIns="91400" bIns="91400" anchor="ctr" anchorCtr="0">
            <a:noAutofit/>
          </a:bodyPr>
          <a:lstStyle/>
          <a:p>
            <a:endParaRPr sz="1400">
              <a:solidFill>
                <a:srgbClr val="000000"/>
              </a:solidFill>
              <a:latin typeface="Arial"/>
              <a:ea typeface="Arial"/>
              <a:cs typeface="Arial"/>
              <a:sym typeface="Arial"/>
            </a:endParaRPr>
          </a:p>
        </p:txBody>
      </p:sp>
      <p:sp>
        <p:nvSpPr>
          <p:cNvPr id="125" name="Google Shape;125;p19"/>
          <p:cNvSpPr/>
          <p:nvPr/>
        </p:nvSpPr>
        <p:spPr>
          <a:xfrm>
            <a:off x="6790124" y="3966750"/>
            <a:ext cx="1281600" cy="861600"/>
          </a:xfrm>
          <a:prstGeom prst="rect">
            <a:avLst/>
          </a:prstGeom>
          <a:solidFill>
            <a:srgbClr val="CFE2F3"/>
          </a:solidFill>
          <a:ln>
            <a:noFill/>
          </a:ln>
        </p:spPr>
        <p:txBody>
          <a:bodyPr spcFirstLastPara="1" wrap="square" lIns="91400" tIns="91400" rIns="91400" bIns="91400" anchor="ctr" anchorCtr="0">
            <a:noAutofit/>
          </a:bodyPr>
          <a:lstStyle/>
          <a:p>
            <a:endParaRPr sz="1400">
              <a:solidFill>
                <a:srgbClr val="000000"/>
              </a:solidFill>
              <a:latin typeface="Arial"/>
              <a:ea typeface="Arial"/>
              <a:cs typeface="Arial"/>
              <a:sym typeface="Arial"/>
            </a:endParaRPr>
          </a:p>
        </p:txBody>
      </p:sp>
      <p:sp>
        <p:nvSpPr>
          <p:cNvPr id="126" name="Google Shape;126;p19"/>
          <p:cNvSpPr/>
          <p:nvPr/>
        </p:nvSpPr>
        <p:spPr>
          <a:xfrm>
            <a:off x="6773425" y="2998025"/>
            <a:ext cx="1258500" cy="861600"/>
          </a:xfrm>
          <a:prstGeom prst="rect">
            <a:avLst/>
          </a:prstGeom>
          <a:solidFill>
            <a:srgbClr val="CFE2F3"/>
          </a:solidFill>
          <a:ln>
            <a:noFill/>
          </a:ln>
        </p:spPr>
        <p:txBody>
          <a:bodyPr spcFirstLastPara="1" wrap="square" lIns="91400" tIns="91400" rIns="91400" bIns="91400" anchor="ctr" anchorCtr="0">
            <a:noAutofit/>
          </a:bodyPr>
          <a:lstStyle/>
          <a:p>
            <a:endParaRPr sz="1400">
              <a:solidFill>
                <a:srgbClr val="000000"/>
              </a:solidFill>
              <a:latin typeface="Arial"/>
              <a:ea typeface="Arial"/>
              <a:cs typeface="Arial"/>
              <a:sym typeface="Arial"/>
            </a:endParaRPr>
          </a:p>
        </p:txBody>
      </p:sp>
      <p:sp>
        <p:nvSpPr>
          <p:cNvPr id="127" name="Google Shape;127;p19"/>
          <p:cNvSpPr/>
          <p:nvPr/>
        </p:nvSpPr>
        <p:spPr>
          <a:xfrm>
            <a:off x="4553250" y="3011846"/>
            <a:ext cx="1488300" cy="753300"/>
          </a:xfrm>
          <a:prstGeom prst="rect">
            <a:avLst/>
          </a:prstGeom>
          <a:solidFill>
            <a:srgbClr val="CFE2F3"/>
          </a:solidFill>
          <a:ln>
            <a:noFill/>
          </a:ln>
        </p:spPr>
        <p:txBody>
          <a:bodyPr spcFirstLastPara="1" wrap="square" lIns="91400" tIns="91400" rIns="91400" bIns="91400" anchor="ctr" anchorCtr="0">
            <a:noAutofit/>
          </a:bodyPr>
          <a:lstStyle/>
          <a:p>
            <a:endParaRPr sz="1400">
              <a:solidFill>
                <a:srgbClr val="000000"/>
              </a:solidFill>
              <a:latin typeface="Arial"/>
              <a:ea typeface="Arial"/>
              <a:cs typeface="Arial"/>
              <a:sym typeface="Arial"/>
            </a:endParaRPr>
          </a:p>
        </p:txBody>
      </p:sp>
      <p:sp>
        <p:nvSpPr>
          <p:cNvPr id="128" name="Google Shape;128;p19"/>
          <p:cNvSpPr/>
          <p:nvPr/>
        </p:nvSpPr>
        <p:spPr>
          <a:xfrm>
            <a:off x="4553250" y="4964175"/>
            <a:ext cx="1488300" cy="753300"/>
          </a:xfrm>
          <a:prstGeom prst="rect">
            <a:avLst/>
          </a:prstGeom>
          <a:solidFill>
            <a:srgbClr val="C9DAF8"/>
          </a:solidFill>
          <a:ln>
            <a:noFill/>
          </a:ln>
        </p:spPr>
        <p:txBody>
          <a:bodyPr spcFirstLastPara="1" wrap="square" lIns="91400" tIns="91400" rIns="91400" bIns="91400" anchor="ctr" anchorCtr="0">
            <a:noAutofit/>
          </a:bodyPr>
          <a:lstStyle/>
          <a:p>
            <a:endParaRPr sz="1400">
              <a:solidFill>
                <a:srgbClr val="000000"/>
              </a:solidFill>
              <a:latin typeface="Arial"/>
              <a:ea typeface="Arial"/>
              <a:cs typeface="Arial"/>
              <a:sym typeface="Arial"/>
            </a:endParaRPr>
          </a:p>
        </p:txBody>
      </p:sp>
      <p:sp>
        <p:nvSpPr>
          <p:cNvPr id="129" name="Google Shape;129;p19"/>
          <p:cNvSpPr/>
          <p:nvPr/>
        </p:nvSpPr>
        <p:spPr>
          <a:xfrm>
            <a:off x="6359827" y="2235350"/>
            <a:ext cx="1896050" cy="559500"/>
          </a:xfrm>
          <a:prstGeom prst="rect">
            <a:avLst/>
          </a:prstGeom>
          <a:solidFill>
            <a:srgbClr val="6FA8DC"/>
          </a:solidFill>
          <a:ln>
            <a:noFill/>
          </a:ln>
        </p:spPr>
        <p:txBody>
          <a:bodyPr spcFirstLastPara="1" wrap="square" lIns="91400" tIns="91400" rIns="91400" bIns="91400" anchor="ctr" anchorCtr="0">
            <a:noAutofit/>
          </a:bodyPr>
          <a:lstStyle/>
          <a:p>
            <a:endParaRPr sz="1400">
              <a:solidFill>
                <a:srgbClr val="000000"/>
              </a:solidFill>
              <a:latin typeface="Arial"/>
              <a:ea typeface="Arial"/>
              <a:cs typeface="Arial"/>
              <a:sym typeface="Arial"/>
            </a:endParaRPr>
          </a:p>
        </p:txBody>
      </p:sp>
      <p:sp>
        <p:nvSpPr>
          <p:cNvPr id="130" name="Google Shape;130;p19"/>
          <p:cNvSpPr/>
          <p:nvPr/>
        </p:nvSpPr>
        <p:spPr>
          <a:xfrm>
            <a:off x="4202375" y="2235350"/>
            <a:ext cx="1753500" cy="559500"/>
          </a:xfrm>
          <a:prstGeom prst="rect">
            <a:avLst/>
          </a:prstGeom>
          <a:solidFill>
            <a:srgbClr val="6FA8DC"/>
          </a:solidFill>
          <a:ln>
            <a:noFill/>
          </a:ln>
        </p:spPr>
        <p:txBody>
          <a:bodyPr spcFirstLastPara="1" wrap="square" lIns="91400" tIns="91400" rIns="91400" bIns="91400" anchor="ctr" anchorCtr="0">
            <a:noAutofit/>
          </a:bodyPr>
          <a:lstStyle/>
          <a:p>
            <a:endParaRPr sz="1400">
              <a:solidFill>
                <a:srgbClr val="000000"/>
              </a:solidFill>
              <a:latin typeface="Arial"/>
              <a:ea typeface="Arial"/>
              <a:cs typeface="Arial"/>
              <a:sym typeface="Arial"/>
            </a:endParaRPr>
          </a:p>
        </p:txBody>
      </p:sp>
      <p:sp>
        <p:nvSpPr>
          <p:cNvPr id="131" name="Google Shape;131;p19"/>
          <p:cNvSpPr/>
          <p:nvPr/>
        </p:nvSpPr>
        <p:spPr>
          <a:xfrm>
            <a:off x="2044927" y="2235350"/>
            <a:ext cx="1896050" cy="559500"/>
          </a:xfrm>
          <a:prstGeom prst="rect">
            <a:avLst/>
          </a:prstGeom>
          <a:solidFill>
            <a:srgbClr val="6FA8DC"/>
          </a:solidFill>
          <a:ln>
            <a:noFill/>
          </a:ln>
        </p:spPr>
        <p:txBody>
          <a:bodyPr spcFirstLastPara="1" wrap="square" lIns="91400" tIns="91400" rIns="91400" bIns="91400" anchor="ctr" anchorCtr="0">
            <a:noAutofit/>
          </a:bodyPr>
          <a:lstStyle/>
          <a:p>
            <a:endParaRPr sz="1400">
              <a:solidFill>
                <a:srgbClr val="000000"/>
              </a:solidFill>
              <a:latin typeface="Arial"/>
              <a:ea typeface="Arial"/>
              <a:cs typeface="Arial"/>
              <a:sym typeface="Arial"/>
            </a:endParaRPr>
          </a:p>
        </p:txBody>
      </p:sp>
      <p:sp>
        <p:nvSpPr>
          <p:cNvPr id="117" name="Google Shape;117;p19"/>
          <p:cNvSpPr/>
          <p:nvPr/>
        </p:nvSpPr>
        <p:spPr>
          <a:xfrm>
            <a:off x="4988006" y="1072525"/>
            <a:ext cx="2160031" cy="753300"/>
          </a:xfrm>
          <a:prstGeom prst="roundRect">
            <a:avLst>
              <a:gd name="adj" fmla="val 16667"/>
            </a:avLst>
          </a:prstGeom>
          <a:solidFill>
            <a:srgbClr val="D9D2E9"/>
          </a:solidFill>
          <a:ln>
            <a:noFill/>
          </a:ln>
        </p:spPr>
        <p:txBody>
          <a:bodyPr spcFirstLastPara="1" wrap="square" lIns="91400" tIns="91400" rIns="91400" bIns="91400" anchor="ctr" anchorCtr="0">
            <a:noAutofit/>
          </a:bodyPr>
          <a:lstStyle/>
          <a:p>
            <a:endParaRPr sz="1400">
              <a:solidFill>
                <a:srgbClr val="000000"/>
              </a:solidFill>
              <a:latin typeface="Arial"/>
              <a:ea typeface="Arial"/>
              <a:cs typeface="Arial"/>
              <a:sym typeface="Arial"/>
            </a:endParaRPr>
          </a:p>
        </p:txBody>
      </p:sp>
      <p:sp>
        <p:nvSpPr>
          <p:cNvPr id="104" name="Google Shape;104;p19"/>
          <p:cNvSpPr txBox="1"/>
          <p:nvPr/>
        </p:nvSpPr>
        <p:spPr>
          <a:xfrm>
            <a:off x="5096481" y="1126250"/>
            <a:ext cx="1980029" cy="688800"/>
          </a:xfrm>
          <a:prstGeom prst="rect">
            <a:avLst/>
          </a:prstGeom>
          <a:noFill/>
          <a:ln>
            <a:noFill/>
          </a:ln>
        </p:spPr>
        <p:txBody>
          <a:bodyPr spcFirstLastPara="1" wrap="square" lIns="91400" tIns="91400" rIns="91400" bIns="91400" anchor="t" anchorCtr="0">
            <a:noAutofit/>
          </a:bodyPr>
          <a:lstStyle/>
          <a:p>
            <a:pPr algn="ctr"/>
            <a:r>
              <a:rPr lang="en-US" sz="1600">
                <a:solidFill>
                  <a:srgbClr val="000000"/>
                </a:solidFill>
                <a:latin typeface="Arial"/>
                <a:ea typeface="Arial"/>
                <a:cs typeface="Arial"/>
                <a:sym typeface="Arial"/>
              </a:rPr>
              <a:t>Immigration Pathways</a:t>
            </a:r>
            <a:endParaRPr sz="1600">
              <a:solidFill>
                <a:srgbClr val="000000"/>
              </a:solidFill>
              <a:latin typeface="Arial"/>
              <a:ea typeface="Arial"/>
              <a:cs typeface="Arial"/>
              <a:sym typeface="Arial"/>
            </a:endParaRPr>
          </a:p>
        </p:txBody>
      </p:sp>
      <p:sp>
        <p:nvSpPr>
          <p:cNvPr id="118" name="Google Shape;118;p19"/>
          <p:cNvSpPr txBox="1"/>
          <p:nvPr/>
        </p:nvSpPr>
        <p:spPr>
          <a:xfrm>
            <a:off x="2044927" y="2311550"/>
            <a:ext cx="1896050" cy="559500"/>
          </a:xfrm>
          <a:prstGeom prst="rect">
            <a:avLst/>
          </a:prstGeom>
          <a:noFill/>
          <a:ln>
            <a:noFill/>
          </a:ln>
        </p:spPr>
        <p:txBody>
          <a:bodyPr spcFirstLastPara="1" wrap="square" lIns="91400" tIns="91400" rIns="91400" bIns="91400" anchor="t" anchorCtr="0">
            <a:noAutofit/>
          </a:bodyPr>
          <a:lstStyle/>
          <a:p>
            <a:pPr algn="ctr"/>
            <a:r>
              <a:rPr lang="en-US" sz="1400" b="1">
                <a:solidFill>
                  <a:srgbClr val="000000"/>
                </a:solidFill>
                <a:latin typeface="Arial"/>
                <a:ea typeface="Arial"/>
                <a:cs typeface="Arial"/>
                <a:sym typeface="Arial"/>
              </a:rPr>
              <a:t>Humanitarian</a:t>
            </a:r>
            <a:endParaRPr sz="1400" b="1">
              <a:solidFill>
                <a:srgbClr val="000000"/>
              </a:solidFill>
              <a:latin typeface="Arial"/>
              <a:ea typeface="Arial"/>
              <a:cs typeface="Arial"/>
              <a:sym typeface="Arial"/>
            </a:endParaRPr>
          </a:p>
        </p:txBody>
      </p:sp>
      <p:sp>
        <p:nvSpPr>
          <p:cNvPr id="115" name="Google Shape;115;p19"/>
          <p:cNvSpPr txBox="1"/>
          <p:nvPr/>
        </p:nvSpPr>
        <p:spPr>
          <a:xfrm>
            <a:off x="4231325" y="2235350"/>
            <a:ext cx="1704000" cy="484200"/>
          </a:xfrm>
          <a:prstGeom prst="rect">
            <a:avLst/>
          </a:prstGeom>
          <a:noFill/>
          <a:ln>
            <a:noFill/>
          </a:ln>
        </p:spPr>
        <p:txBody>
          <a:bodyPr spcFirstLastPara="1" wrap="square" lIns="91400" tIns="91400" rIns="91400" bIns="91400" anchor="t" anchorCtr="0">
            <a:noAutofit/>
          </a:bodyPr>
          <a:lstStyle/>
          <a:p>
            <a:pPr algn="ctr"/>
            <a:r>
              <a:rPr lang="en-US" sz="1400" b="1">
                <a:solidFill>
                  <a:srgbClr val="000000"/>
                </a:solidFill>
                <a:latin typeface="Arial"/>
                <a:ea typeface="Arial"/>
                <a:cs typeface="Arial"/>
                <a:sym typeface="Arial"/>
              </a:rPr>
              <a:t>Family Unification</a:t>
            </a:r>
            <a:endParaRPr sz="1400" b="1">
              <a:solidFill>
                <a:srgbClr val="000000"/>
              </a:solidFill>
              <a:latin typeface="Arial"/>
              <a:ea typeface="Arial"/>
              <a:cs typeface="Arial"/>
              <a:sym typeface="Arial"/>
            </a:endParaRPr>
          </a:p>
        </p:txBody>
      </p:sp>
      <p:sp>
        <p:nvSpPr>
          <p:cNvPr id="109" name="Google Shape;109;p19"/>
          <p:cNvSpPr txBox="1"/>
          <p:nvPr/>
        </p:nvSpPr>
        <p:spPr>
          <a:xfrm>
            <a:off x="6512800" y="2273000"/>
            <a:ext cx="1488200" cy="484200"/>
          </a:xfrm>
          <a:prstGeom prst="rect">
            <a:avLst/>
          </a:prstGeom>
          <a:noFill/>
          <a:ln>
            <a:noFill/>
          </a:ln>
        </p:spPr>
        <p:txBody>
          <a:bodyPr spcFirstLastPara="1" wrap="square" lIns="91400" tIns="91400" rIns="91400" bIns="91400" anchor="t" anchorCtr="0">
            <a:noAutofit/>
          </a:bodyPr>
          <a:lstStyle/>
          <a:p>
            <a:pPr algn="ctr"/>
            <a:r>
              <a:rPr lang="en-US" sz="1400" b="1">
                <a:solidFill>
                  <a:srgbClr val="000000"/>
                </a:solidFill>
                <a:latin typeface="Arial"/>
                <a:ea typeface="Arial"/>
                <a:cs typeface="Arial"/>
                <a:sym typeface="Arial"/>
              </a:rPr>
              <a:t>Employment</a:t>
            </a:r>
            <a:endParaRPr sz="1400" b="1">
              <a:solidFill>
                <a:srgbClr val="000000"/>
              </a:solidFill>
              <a:latin typeface="Arial"/>
              <a:ea typeface="Arial"/>
              <a:cs typeface="Arial"/>
              <a:sym typeface="Arial"/>
            </a:endParaRPr>
          </a:p>
        </p:txBody>
      </p:sp>
      <p:sp>
        <p:nvSpPr>
          <p:cNvPr id="112" name="Google Shape;112;p19"/>
          <p:cNvSpPr txBox="1"/>
          <p:nvPr/>
        </p:nvSpPr>
        <p:spPr>
          <a:xfrm>
            <a:off x="8780926" y="2246900"/>
            <a:ext cx="1704002" cy="688800"/>
          </a:xfrm>
          <a:prstGeom prst="rect">
            <a:avLst/>
          </a:prstGeom>
          <a:noFill/>
          <a:ln>
            <a:noFill/>
          </a:ln>
        </p:spPr>
        <p:txBody>
          <a:bodyPr spcFirstLastPara="1" wrap="square" lIns="91400" tIns="91400" rIns="91400" bIns="91400" anchor="t" anchorCtr="0">
            <a:noAutofit/>
          </a:bodyPr>
          <a:lstStyle/>
          <a:p>
            <a:r>
              <a:rPr lang="en-US" sz="1400" b="1">
                <a:solidFill>
                  <a:srgbClr val="000000"/>
                </a:solidFill>
                <a:latin typeface="Arial"/>
                <a:ea typeface="Arial"/>
                <a:cs typeface="Arial"/>
                <a:sym typeface="Arial"/>
              </a:rPr>
              <a:t>Unauthorized immigration</a:t>
            </a:r>
            <a:endParaRPr sz="1400" b="1">
              <a:solidFill>
                <a:srgbClr val="000000"/>
              </a:solidFill>
              <a:latin typeface="Arial"/>
              <a:ea typeface="Arial"/>
              <a:cs typeface="Arial"/>
              <a:sym typeface="Arial"/>
            </a:endParaRPr>
          </a:p>
        </p:txBody>
      </p:sp>
      <p:sp>
        <p:nvSpPr>
          <p:cNvPr id="132" name="Google Shape;132;p19"/>
          <p:cNvSpPr txBox="1"/>
          <p:nvPr/>
        </p:nvSpPr>
        <p:spPr>
          <a:xfrm>
            <a:off x="2518351" y="3210525"/>
            <a:ext cx="1488300" cy="688800"/>
          </a:xfrm>
          <a:prstGeom prst="rect">
            <a:avLst/>
          </a:prstGeom>
          <a:noFill/>
          <a:ln>
            <a:noFill/>
          </a:ln>
        </p:spPr>
        <p:txBody>
          <a:bodyPr spcFirstLastPara="1" wrap="square" lIns="91400" tIns="91400" rIns="91400" bIns="91400" anchor="t" anchorCtr="0">
            <a:noAutofit/>
          </a:bodyPr>
          <a:lstStyle/>
          <a:p>
            <a:r>
              <a:rPr lang="en-US" sz="1400" dirty="0">
                <a:solidFill>
                  <a:srgbClr val="000000"/>
                </a:solidFill>
                <a:latin typeface="Arial"/>
                <a:ea typeface="Arial"/>
                <a:cs typeface="Arial"/>
                <a:sym typeface="Arial"/>
              </a:rPr>
              <a:t>Refugee</a:t>
            </a:r>
            <a:endParaRPr sz="1400" dirty="0">
              <a:solidFill>
                <a:srgbClr val="000000"/>
              </a:solidFill>
              <a:latin typeface="Arial"/>
              <a:ea typeface="Arial"/>
              <a:cs typeface="Arial"/>
              <a:sym typeface="Arial"/>
            </a:endParaRPr>
          </a:p>
        </p:txBody>
      </p:sp>
      <p:sp>
        <p:nvSpPr>
          <p:cNvPr id="133" name="Google Shape;133;p19"/>
          <p:cNvSpPr txBox="1"/>
          <p:nvPr/>
        </p:nvSpPr>
        <p:spPr>
          <a:xfrm>
            <a:off x="2433791" y="4010200"/>
            <a:ext cx="1416300" cy="828600"/>
          </a:xfrm>
          <a:prstGeom prst="rect">
            <a:avLst/>
          </a:prstGeom>
          <a:noFill/>
          <a:ln>
            <a:noFill/>
          </a:ln>
        </p:spPr>
        <p:txBody>
          <a:bodyPr spcFirstLastPara="1" wrap="square" lIns="91400" tIns="91400" rIns="91400" bIns="91400" anchor="t" anchorCtr="0">
            <a:noAutofit/>
          </a:bodyPr>
          <a:lstStyle/>
          <a:p>
            <a:r>
              <a:rPr lang="en-US" sz="1400" dirty="0">
                <a:solidFill>
                  <a:srgbClr val="000000"/>
                </a:solidFill>
                <a:latin typeface="Arial"/>
                <a:ea typeface="Arial"/>
                <a:cs typeface="Arial"/>
                <a:sym typeface="Arial"/>
              </a:rPr>
              <a:t>Asylum (once in the U.S.) </a:t>
            </a:r>
            <a:endParaRPr sz="1400" dirty="0">
              <a:solidFill>
                <a:srgbClr val="000000"/>
              </a:solidFill>
              <a:latin typeface="Arial"/>
              <a:ea typeface="Arial"/>
              <a:cs typeface="Arial"/>
              <a:sym typeface="Arial"/>
            </a:endParaRPr>
          </a:p>
        </p:txBody>
      </p:sp>
      <p:sp>
        <p:nvSpPr>
          <p:cNvPr id="134" name="Google Shape;134;p19"/>
          <p:cNvSpPr txBox="1"/>
          <p:nvPr/>
        </p:nvSpPr>
        <p:spPr>
          <a:xfrm>
            <a:off x="2465717" y="4989151"/>
            <a:ext cx="1368000" cy="861624"/>
          </a:xfrm>
          <a:prstGeom prst="rect">
            <a:avLst/>
          </a:prstGeom>
          <a:noFill/>
          <a:ln>
            <a:noFill/>
          </a:ln>
        </p:spPr>
        <p:txBody>
          <a:bodyPr spcFirstLastPara="1" wrap="square" lIns="91400" tIns="91400" rIns="91400" bIns="91400" anchor="t" anchorCtr="0">
            <a:noAutofit/>
          </a:bodyPr>
          <a:lstStyle/>
          <a:p>
            <a:r>
              <a:rPr lang="en-US" sz="1200" dirty="0">
                <a:latin typeface="Arial" panose="020B0604020202020204" pitchFamily="34" charset="0"/>
                <a:cs typeface="Arial" panose="020B0604020202020204" pitchFamily="34" charset="0"/>
              </a:rPr>
              <a:t>Temporary visas</a:t>
            </a:r>
          </a:p>
          <a:p>
            <a:r>
              <a:rPr lang="en-US" sz="1200" dirty="0">
                <a:solidFill>
                  <a:srgbClr val="000000"/>
                </a:solidFill>
                <a:latin typeface="Arial"/>
                <a:ea typeface="Arial"/>
                <a:cs typeface="Arial"/>
                <a:sym typeface="Arial"/>
              </a:rPr>
              <a:t>U Visas/T Visas</a:t>
            </a:r>
          </a:p>
          <a:p>
            <a:r>
              <a:rPr lang="en-US" sz="1200" dirty="0">
                <a:solidFill>
                  <a:srgbClr val="000000"/>
                </a:solidFill>
                <a:latin typeface="Arial"/>
                <a:ea typeface="Arial"/>
                <a:cs typeface="Arial"/>
                <a:sym typeface="Arial"/>
              </a:rPr>
              <a:t>VAWA</a:t>
            </a:r>
            <a:endParaRPr sz="1200" dirty="0">
              <a:solidFill>
                <a:srgbClr val="000000"/>
              </a:solidFill>
              <a:latin typeface="Arial"/>
              <a:ea typeface="Arial"/>
              <a:cs typeface="Arial"/>
              <a:sym typeface="Arial"/>
            </a:endParaRPr>
          </a:p>
        </p:txBody>
      </p:sp>
      <p:sp>
        <p:nvSpPr>
          <p:cNvPr id="135" name="Google Shape;135;p19"/>
          <p:cNvSpPr txBox="1"/>
          <p:nvPr/>
        </p:nvSpPr>
        <p:spPr>
          <a:xfrm>
            <a:off x="4588000" y="3014700"/>
            <a:ext cx="1368000" cy="1109100"/>
          </a:xfrm>
          <a:prstGeom prst="rect">
            <a:avLst/>
          </a:prstGeom>
          <a:noFill/>
          <a:ln>
            <a:noFill/>
          </a:ln>
        </p:spPr>
        <p:txBody>
          <a:bodyPr spcFirstLastPara="1" wrap="square" lIns="91400" tIns="91400" rIns="91400" bIns="91400" anchor="t" anchorCtr="0">
            <a:noAutofit/>
          </a:bodyPr>
          <a:lstStyle/>
          <a:p>
            <a:r>
              <a:rPr lang="en-US" sz="1200" dirty="0">
                <a:latin typeface="Arial" panose="020B0604020202020204" pitchFamily="34" charset="0"/>
                <a:cs typeface="Arial" panose="020B0604020202020204" pitchFamily="34" charset="0"/>
              </a:rPr>
              <a:t>Citizens: spouse, parents, minor children (no cap)</a:t>
            </a:r>
            <a:endParaRPr sz="1200" dirty="0">
              <a:latin typeface="Arial" panose="020B0604020202020204" pitchFamily="34" charset="0"/>
              <a:cs typeface="Arial" panose="020B0604020202020204" pitchFamily="34" charset="0"/>
            </a:endParaRPr>
          </a:p>
          <a:p>
            <a:endParaRPr sz="1200" dirty="0"/>
          </a:p>
          <a:p>
            <a:endParaRPr sz="1200" dirty="0"/>
          </a:p>
          <a:p>
            <a:r>
              <a:rPr lang="en-US" sz="1200" dirty="0">
                <a:latin typeface="Arial" panose="020B0604020202020204" pitchFamily="34" charset="0"/>
                <a:cs typeface="Arial" panose="020B0604020202020204" pitchFamily="34" charset="0"/>
              </a:rPr>
              <a:t>Citizens: adult children, siblings (preference category</a:t>
            </a:r>
            <a:r>
              <a:rPr lang="en-US" sz="1200" dirty="0"/>
              <a:t>)</a:t>
            </a:r>
            <a:endParaRPr sz="1200" dirty="0"/>
          </a:p>
        </p:txBody>
      </p:sp>
      <p:sp>
        <p:nvSpPr>
          <p:cNvPr id="136" name="Google Shape;136;p19"/>
          <p:cNvSpPr txBox="1"/>
          <p:nvPr/>
        </p:nvSpPr>
        <p:spPr>
          <a:xfrm>
            <a:off x="4588025" y="4913350"/>
            <a:ext cx="1416300" cy="828600"/>
          </a:xfrm>
          <a:prstGeom prst="rect">
            <a:avLst/>
          </a:prstGeom>
          <a:noFill/>
          <a:ln>
            <a:noFill/>
          </a:ln>
        </p:spPr>
        <p:txBody>
          <a:bodyPr spcFirstLastPara="1" wrap="square" lIns="91400" tIns="91400" rIns="91400" bIns="91400" anchor="t" anchorCtr="0">
            <a:noAutofit/>
          </a:bodyPr>
          <a:lstStyle/>
          <a:p>
            <a:r>
              <a:rPr lang="en-US" sz="1200" dirty="0">
                <a:latin typeface="Arial" panose="020B0604020202020204" pitchFamily="34" charset="0"/>
                <a:cs typeface="Arial" panose="020B0604020202020204" pitchFamily="34" charset="0"/>
              </a:rPr>
              <a:t>LPR: spouse, minor and adult children</a:t>
            </a:r>
            <a:endParaRPr sz="1200" dirty="0">
              <a:solidFill>
                <a:srgbClr val="000000"/>
              </a:solidFill>
              <a:latin typeface="Arial" panose="020B0604020202020204" pitchFamily="34" charset="0"/>
              <a:ea typeface="Arial"/>
              <a:cs typeface="Arial" panose="020B0604020202020204" pitchFamily="34" charset="0"/>
              <a:sym typeface="Arial"/>
            </a:endParaRPr>
          </a:p>
        </p:txBody>
      </p:sp>
      <p:sp>
        <p:nvSpPr>
          <p:cNvPr id="110" name="Google Shape;110;p19"/>
          <p:cNvSpPr txBox="1"/>
          <p:nvPr/>
        </p:nvSpPr>
        <p:spPr>
          <a:xfrm>
            <a:off x="6852550" y="3140625"/>
            <a:ext cx="1488200" cy="828600"/>
          </a:xfrm>
          <a:prstGeom prst="rect">
            <a:avLst/>
          </a:prstGeom>
          <a:noFill/>
          <a:ln>
            <a:noFill/>
          </a:ln>
        </p:spPr>
        <p:txBody>
          <a:bodyPr spcFirstLastPara="1" wrap="square" lIns="91400" tIns="91400" rIns="91400" bIns="91400" anchor="t" anchorCtr="0">
            <a:noAutofit/>
          </a:bodyPr>
          <a:lstStyle/>
          <a:p>
            <a:r>
              <a:rPr lang="en-US" sz="1300">
                <a:solidFill>
                  <a:srgbClr val="000000"/>
                </a:solidFill>
                <a:latin typeface="Arial"/>
                <a:ea typeface="Arial"/>
                <a:cs typeface="Arial"/>
                <a:sym typeface="Arial"/>
              </a:rPr>
              <a:t>Employer sponsored </a:t>
            </a:r>
            <a:endParaRPr sz="1300">
              <a:solidFill>
                <a:srgbClr val="000000"/>
              </a:solidFill>
              <a:latin typeface="Arial"/>
              <a:ea typeface="Arial"/>
              <a:cs typeface="Arial"/>
              <a:sym typeface="Arial"/>
            </a:endParaRPr>
          </a:p>
        </p:txBody>
      </p:sp>
      <p:sp>
        <p:nvSpPr>
          <p:cNvPr id="107" name="Google Shape;107;p19"/>
          <p:cNvSpPr txBox="1"/>
          <p:nvPr/>
        </p:nvSpPr>
        <p:spPr>
          <a:xfrm>
            <a:off x="6822564" y="4138988"/>
            <a:ext cx="1704002" cy="828600"/>
          </a:xfrm>
          <a:prstGeom prst="rect">
            <a:avLst/>
          </a:prstGeom>
          <a:noFill/>
          <a:ln>
            <a:noFill/>
          </a:ln>
        </p:spPr>
        <p:txBody>
          <a:bodyPr spcFirstLastPara="1" wrap="square" lIns="91400" tIns="91400" rIns="91400" bIns="91400" anchor="t" anchorCtr="0">
            <a:noAutofit/>
          </a:bodyPr>
          <a:lstStyle/>
          <a:p>
            <a:r>
              <a:rPr lang="en-US" sz="1300">
                <a:solidFill>
                  <a:srgbClr val="000000"/>
                </a:solidFill>
                <a:latin typeface="Arial"/>
                <a:ea typeface="Arial"/>
                <a:cs typeface="Arial"/>
                <a:sym typeface="Arial"/>
              </a:rPr>
              <a:t>Special person</a:t>
            </a:r>
            <a:endParaRPr sz="1300">
              <a:solidFill>
                <a:srgbClr val="000000"/>
              </a:solidFill>
              <a:latin typeface="Arial"/>
              <a:ea typeface="Arial"/>
              <a:cs typeface="Arial"/>
              <a:sym typeface="Arial"/>
            </a:endParaRPr>
          </a:p>
        </p:txBody>
      </p:sp>
      <p:sp>
        <p:nvSpPr>
          <p:cNvPr id="105" name="Google Shape;105;p19"/>
          <p:cNvSpPr txBox="1"/>
          <p:nvPr/>
        </p:nvSpPr>
        <p:spPr>
          <a:xfrm>
            <a:off x="6822577" y="5102563"/>
            <a:ext cx="1704002" cy="828600"/>
          </a:xfrm>
          <a:prstGeom prst="rect">
            <a:avLst/>
          </a:prstGeom>
          <a:noFill/>
          <a:ln>
            <a:noFill/>
          </a:ln>
        </p:spPr>
        <p:txBody>
          <a:bodyPr spcFirstLastPara="1" wrap="square" lIns="91400" tIns="91400" rIns="91400" bIns="91400" anchor="t" anchorCtr="0">
            <a:noAutofit/>
          </a:bodyPr>
          <a:lstStyle/>
          <a:p>
            <a:r>
              <a:rPr lang="en-US" sz="1300" dirty="0">
                <a:solidFill>
                  <a:srgbClr val="000000"/>
                </a:solidFill>
                <a:latin typeface="Arial"/>
                <a:ea typeface="Arial"/>
                <a:cs typeface="Arial"/>
                <a:sym typeface="Arial"/>
              </a:rPr>
              <a:t>Diversity lottery </a:t>
            </a:r>
            <a:endParaRPr sz="1300" dirty="0">
              <a:solidFill>
                <a:srgbClr val="000000"/>
              </a:solidFill>
              <a:latin typeface="Arial"/>
              <a:ea typeface="Arial"/>
              <a:cs typeface="Arial"/>
              <a:sym typeface="Arial"/>
            </a:endParaRPr>
          </a:p>
        </p:txBody>
      </p:sp>
      <p:sp>
        <p:nvSpPr>
          <p:cNvPr id="137" name="Google Shape;137;p19"/>
          <p:cNvSpPr txBox="1"/>
          <p:nvPr/>
        </p:nvSpPr>
        <p:spPr>
          <a:xfrm>
            <a:off x="8841202" y="3210513"/>
            <a:ext cx="1704002" cy="828600"/>
          </a:xfrm>
          <a:prstGeom prst="rect">
            <a:avLst/>
          </a:prstGeom>
          <a:noFill/>
          <a:ln>
            <a:noFill/>
          </a:ln>
        </p:spPr>
        <p:txBody>
          <a:bodyPr spcFirstLastPara="1" wrap="square" lIns="91400" tIns="91400" rIns="91400" bIns="91400" anchor="t" anchorCtr="0">
            <a:noAutofit/>
          </a:bodyPr>
          <a:lstStyle/>
          <a:p>
            <a:r>
              <a:rPr lang="en-US" sz="1400">
                <a:solidFill>
                  <a:srgbClr val="000000"/>
                </a:solidFill>
                <a:latin typeface="Arial"/>
                <a:ea typeface="Arial"/>
                <a:cs typeface="Arial"/>
                <a:sym typeface="Arial"/>
              </a:rPr>
              <a:t>Overstay visa</a:t>
            </a:r>
            <a:endParaRPr sz="1400">
              <a:solidFill>
                <a:srgbClr val="000000"/>
              </a:solidFill>
              <a:latin typeface="Arial"/>
              <a:ea typeface="Arial"/>
              <a:cs typeface="Arial"/>
              <a:sym typeface="Arial"/>
            </a:endParaRPr>
          </a:p>
        </p:txBody>
      </p:sp>
      <p:sp>
        <p:nvSpPr>
          <p:cNvPr id="138" name="Google Shape;138;p19"/>
          <p:cNvSpPr txBox="1"/>
          <p:nvPr/>
        </p:nvSpPr>
        <p:spPr>
          <a:xfrm>
            <a:off x="8921977" y="4039113"/>
            <a:ext cx="1704002" cy="828600"/>
          </a:xfrm>
          <a:prstGeom prst="rect">
            <a:avLst/>
          </a:prstGeom>
          <a:noFill/>
          <a:ln>
            <a:noFill/>
          </a:ln>
        </p:spPr>
        <p:txBody>
          <a:bodyPr spcFirstLastPara="1" wrap="square" lIns="91400" tIns="91400" rIns="91400" bIns="91400" anchor="t" anchorCtr="0">
            <a:noAutofit/>
          </a:bodyPr>
          <a:lstStyle/>
          <a:p>
            <a:r>
              <a:rPr lang="en-US" sz="1400">
                <a:solidFill>
                  <a:srgbClr val="000000"/>
                </a:solidFill>
                <a:latin typeface="Arial"/>
                <a:ea typeface="Arial"/>
                <a:cs typeface="Arial"/>
                <a:sym typeface="Arial"/>
              </a:rPr>
              <a:t>Cross border</a:t>
            </a:r>
            <a:endParaRPr sz="1400">
              <a:solidFill>
                <a:srgbClr val="000000"/>
              </a:solidFill>
              <a:latin typeface="Arial"/>
              <a:ea typeface="Arial"/>
              <a:cs typeface="Arial"/>
              <a:sym typeface="Arial"/>
            </a:endParaRPr>
          </a:p>
        </p:txBody>
      </p:sp>
      <p:cxnSp>
        <p:nvCxnSpPr>
          <p:cNvPr id="139" name="Google Shape;139;p19"/>
          <p:cNvCxnSpPr>
            <a:cxnSpLocks/>
          </p:cNvCxnSpPr>
          <p:nvPr/>
        </p:nvCxnSpPr>
        <p:spPr>
          <a:xfrm>
            <a:off x="2045435" y="2498312"/>
            <a:ext cx="363300" cy="823500"/>
          </a:xfrm>
          <a:prstGeom prst="bentConnector3">
            <a:avLst>
              <a:gd name="adj1" fmla="val -62924"/>
            </a:avLst>
          </a:prstGeom>
          <a:noFill/>
          <a:ln w="19050" cap="flat" cmpd="sng">
            <a:solidFill>
              <a:schemeClr val="dk2"/>
            </a:solidFill>
            <a:prstDash val="solid"/>
            <a:round/>
            <a:headEnd type="none" w="sm" len="sm"/>
            <a:tailEnd type="none" w="sm" len="sm"/>
          </a:ln>
        </p:spPr>
      </p:cxnSp>
      <p:cxnSp>
        <p:nvCxnSpPr>
          <p:cNvPr id="140" name="Google Shape;140;p19"/>
          <p:cNvCxnSpPr>
            <a:cxnSpLocks/>
          </p:cNvCxnSpPr>
          <p:nvPr/>
        </p:nvCxnSpPr>
        <p:spPr>
          <a:xfrm rot="-5400000" flipH="1">
            <a:off x="1606796" y="3521321"/>
            <a:ext cx="1009800" cy="593700"/>
          </a:xfrm>
          <a:prstGeom prst="bentConnector2">
            <a:avLst/>
          </a:prstGeom>
          <a:noFill/>
          <a:ln w="19050" cap="flat" cmpd="sng">
            <a:solidFill>
              <a:schemeClr val="dk2"/>
            </a:solidFill>
            <a:prstDash val="solid"/>
            <a:round/>
            <a:headEnd type="none" w="sm" len="sm"/>
            <a:tailEnd type="none" w="sm" len="sm"/>
          </a:ln>
        </p:spPr>
      </p:cxnSp>
      <p:cxnSp>
        <p:nvCxnSpPr>
          <p:cNvPr id="141" name="Google Shape;141;p19"/>
          <p:cNvCxnSpPr>
            <a:endCxn id="119" idx="2"/>
          </p:cNvCxnSpPr>
          <p:nvPr/>
        </p:nvCxnSpPr>
        <p:spPr>
          <a:xfrm rot="-5400000" flipH="1">
            <a:off x="7929676" y="3415100"/>
            <a:ext cx="1138500" cy="564000"/>
          </a:xfrm>
          <a:prstGeom prst="bentConnector2">
            <a:avLst/>
          </a:prstGeom>
          <a:noFill/>
          <a:ln w="19050" cap="flat" cmpd="sng">
            <a:solidFill>
              <a:schemeClr val="dk2"/>
            </a:solidFill>
            <a:prstDash val="solid"/>
            <a:round/>
            <a:headEnd type="none" w="sm" len="sm"/>
            <a:tailEnd type="none" w="sm" len="sm"/>
          </a:ln>
        </p:spPr>
      </p:cxnSp>
      <p:cxnSp>
        <p:nvCxnSpPr>
          <p:cNvPr id="6" name="Straight Connector 5">
            <a:extLst>
              <a:ext uri="{FF2B5EF4-FFF2-40B4-BE49-F238E27FC236}">
                <a16:creationId xmlns:a16="http://schemas.microsoft.com/office/drawing/2014/main" id="{61E52186-EBB7-41FE-997D-34D06A57C5B6}"/>
              </a:ext>
            </a:extLst>
          </p:cNvPr>
          <p:cNvCxnSpPr>
            <a:stCxn id="123" idx="1"/>
          </p:cNvCxnSpPr>
          <p:nvPr/>
        </p:nvCxnSpPr>
        <p:spPr>
          <a:xfrm flipH="1" flipV="1">
            <a:off x="1814847" y="5419963"/>
            <a:ext cx="593279" cy="12"/>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8BCB39A2-64CD-4EF1-9C41-D69DA0E73799}"/>
              </a:ext>
            </a:extLst>
          </p:cNvPr>
          <p:cNvCxnSpPr/>
          <p:nvPr/>
        </p:nvCxnSpPr>
        <p:spPr>
          <a:xfrm flipV="1">
            <a:off x="1814846" y="4266351"/>
            <a:ext cx="0" cy="1153613"/>
          </a:xfrm>
          <a:prstGeom prst="line">
            <a:avLst/>
          </a:prstGeom>
          <a:ln w="19050"/>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5EBC4967-7902-412B-A50B-C0311E1D08B8}"/>
              </a:ext>
            </a:extLst>
          </p:cNvPr>
          <p:cNvSpPr/>
          <p:nvPr/>
        </p:nvSpPr>
        <p:spPr>
          <a:xfrm>
            <a:off x="5977217" y="3244334"/>
            <a:ext cx="237566" cy="369332"/>
          </a:xfrm>
          <a:prstGeom prst="rect">
            <a:avLst/>
          </a:prstGeom>
        </p:spPr>
        <p:txBody>
          <a:bodyPr wrap="none">
            <a:spAutoFit/>
          </a:bodyPr>
          <a:lstStyle/>
          <a:p>
            <a:r>
              <a:rPr lang="en-US" dirty="0"/>
              <a:t> </a:t>
            </a:r>
          </a:p>
        </p:txBody>
      </p:sp>
      <p:sp>
        <p:nvSpPr>
          <p:cNvPr id="3" name="Rectangle 2">
            <a:extLst>
              <a:ext uri="{FF2B5EF4-FFF2-40B4-BE49-F238E27FC236}">
                <a16:creationId xmlns:a16="http://schemas.microsoft.com/office/drawing/2014/main" id="{20EEDC09-3B91-4163-9296-0EEBF80E911A}"/>
              </a:ext>
            </a:extLst>
          </p:cNvPr>
          <p:cNvSpPr/>
          <p:nvPr/>
        </p:nvSpPr>
        <p:spPr>
          <a:xfrm>
            <a:off x="5977217" y="3244334"/>
            <a:ext cx="237566" cy="369332"/>
          </a:xfrm>
          <a:prstGeom prst="rect">
            <a:avLst/>
          </a:prstGeom>
        </p:spPr>
        <p:txBody>
          <a:bodyPr wrap="none">
            <a:spAutoFit/>
          </a:bodyPr>
          <a:lstStyle/>
          <a:p>
            <a:r>
              <a:rPr lang="en-US" dirty="0"/>
              <a:t> </a:t>
            </a:r>
          </a:p>
        </p:txBody>
      </p:sp>
      <p:sp>
        <p:nvSpPr>
          <p:cNvPr id="4" name="Rectangle 3">
            <a:extLst>
              <a:ext uri="{FF2B5EF4-FFF2-40B4-BE49-F238E27FC236}">
                <a16:creationId xmlns:a16="http://schemas.microsoft.com/office/drawing/2014/main" id="{005E7FA2-426F-4ACF-BF5C-A8CB5E28FB65}"/>
              </a:ext>
            </a:extLst>
          </p:cNvPr>
          <p:cNvSpPr/>
          <p:nvPr/>
        </p:nvSpPr>
        <p:spPr>
          <a:xfrm>
            <a:off x="5977217" y="3244334"/>
            <a:ext cx="237566" cy="369332"/>
          </a:xfrm>
          <a:prstGeom prst="rect">
            <a:avLst/>
          </a:prstGeom>
        </p:spPr>
        <p:txBody>
          <a:bodyPr wrap="none">
            <a:spAutoFit/>
          </a:bodyPr>
          <a:lstStyle/>
          <a:p>
            <a:r>
              <a:rPr lang="en-US" dirty="0"/>
              <a:t> </a:t>
            </a:r>
          </a:p>
        </p:txBody>
      </p:sp>
      <p:sp>
        <p:nvSpPr>
          <p:cNvPr id="5" name="Rectangle 4">
            <a:extLst>
              <a:ext uri="{FF2B5EF4-FFF2-40B4-BE49-F238E27FC236}">
                <a16:creationId xmlns:a16="http://schemas.microsoft.com/office/drawing/2014/main" id="{68A3B43E-E3BF-4BB4-BC21-21F57EC2C281}"/>
              </a:ext>
            </a:extLst>
          </p:cNvPr>
          <p:cNvSpPr/>
          <p:nvPr/>
        </p:nvSpPr>
        <p:spPr>
          <a:xfrm>
            <a:off x="5977217" y="3244334"/>
            <a:ext cx="237566" cy="369332"/>
          </a:xfrm>
          <a:prstGeom prst="rect">
            <a:avLst/>
          </a:prstGeom>
        </p:spPr>
        <p:txBody>
          <a:bodyPr wrap="none">
            <a:spAutoFit/>
          </a:bodyPr>
          <a:lstStyle/>
          <a:p>
            <a:r>
              <a:rPr lang="en-US" dirty="0"/>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617630" y="-322407"/>
            <a:ext cx="3084844" cy="2103875"/>
          </a:xfrm>
          <a:prstGeom prst="rect">
            <a:avLst/>
          </a:prstGeom>
        </p:spPr>
        <p:txBody>
          <a:bodyPr spcFirstLastPara="1" vert="horz" lIns="91440" tIns="45720" rIns="91440" bIns="45720" rtlCol="0" anchor="b" anchorCtr="0">
            <a:normAutofit/>
          </a:bodyPr>
          <a:lstStyle/>
          <a:p>
            <a:pPr>
              <a:spcBef>
                <a:spcPct val="0"/>
              </a:spcBef>
            </a:pPr>
            <a:r>
              <a:rPr lang="en-US" sz="3600" dirty="0">
                <a:solidFill>
                  <a:schemeClr val="tx1"/>
                </a:solidFill>
              </a:rPr>
              <a:t>Visa Bulletin – February 2025</a:t>
            </a:r>
          </a:p>
        </p:txBody>
      </p:sp>
      <p:sp>
        <p:nvSpPr>
          <p:cNvPr id="169" name="Google Shape;169;p25"/>
          <p:cNvSpPr txBox="1">
            <a:spLocks noGrp="1"/>
          </p:cNvSpPr>
          <p:nvPr>
            <p:ph type="body" idx="1"/>
          </p:nvPr>
        </p:nvSpPr>
        <p:spPr>
          <a:xfrm>
            <a:off x="492371" y="2653800"/>
            <a:ext cx="3084844" cy="3335519"/>
          </a:xfrm>
          <a:prstGeom prst="rect">
            <a:avLst/>
          </a:prstGeom>
        </p:spPr>
        <p:txBody>
          <a:bodyPr spcFirstLastPara="1" vert="horz" lIns="0" tIns="45720" rIns="0" bIns="45720" rtlCol="0" anchorCtr="0">
            <a:normAutofit/>
          </a:bodyPr>
          <a:lstStyle/>
          <a:p>
            <a:pPr marL="0" indent="0">
              <a:buFont typeface="Calibri" panose="020F0502020204030204" pitchFamily="34" charset="0"/>
              <a:buNone/>
            </a:pPr>
            <a:r>
              <a:rPr lang="en-US" sz="1500" b="1" dirty="0">
                <a:solidFill>
                  <a:schemeClr val="tx1"/>
                </a:solidFill>
              </a:rPr>
              <a:t>First: (F1)</a:t>
            </a:r>
            <a:r>
              <a:rPr lang="en-US" sz="1500" dirty="0">
                <a:solidFill>
                  <a:schemeClr val="tx1"/>
                </a:solidFill>
              </a:rPr>
              <a:t> Unmarried Sons and Daughters of U.S. Citizens. </a:t>
            </a:r>
            <a:br>
              <a:rPr lang="en-US" sz="1500" dirty="0">
                <a:solidFill>
                  <a:schemeClr val="tx1"/>
                </a:solidFill>
              </a:rPr>
            </a:br>
            <a:r>
              <a:rPr lang="en-US" sz="1500" b="1" dirty="0">
                <a:solidFill>
                  <a:schemeClr val="tx1"/>
                </a:solidFill>
              </a:rPr>
              <a:t>Second: (F2A)</a:t>
            </a:r>
            <a:r>
              <a:rPr lang="en-US" sz="1500" dirty="0">
                <a:solidFill>
                  <a:schemeClr val="tx1"/>
                </a:solidFill>
              </a:rPr>
              <a:t> Spouses and Children of Permanent Resident; </a:t>
            </a:r>
            <a:r>
              <a:rPr lang="en-US" sz="1500" b="1" dirty="0">
                <a:solidFill>
                  <a:schemeClr val="tx1"/>
                </a:solidFill>
              </a:rPr>
              <a:t>(F2B)</a:t>
            </a:r>
            <a:r>
              <a:rPr lang="en-US" sz="1500" dirty="0">
                <a:solidFill>
                  <a:schemeClr val="tx1"/>
                </a:solidFill>
              </a:rPr>
              <a:t> Unmarried Sons and Daughters (21 years of age or older) of Permanent Residents </a:t>
            </a:r>
            <a:br>
              <a:rPr lang="en-US" sz="1500" dirty="0">
                <a:solidFill>
                  <a:schemeClr val="tx1"/>
                </a:solidFill>
              </a:rPr>
            </a:br>
            <a:r>
              <a:rPr lang="en-US" sz="1500" b="1" dirty="0">
                <a:solidFill>
                  <a:schemeClr val="tx1"/>
                </a:solidFill>
              </a:rPr>
              <a:t>Third: (F3)</a:t>
            </a:r>
            <a:r>
              <a:rPr lang="en-US" sz="1500" dirty="0">
                <a:solidFill>
                  <a:schemeClr val="tx1"/>
                </a:solidFill>
              </a:rPr>
              <a:t> Married Sons and Daughters of U.S. Citizens</a:t>
            </a:r>
            <a:br>
              <a:rPr lang="en-US" sz="1500" dirty="0">
                <a:solidFill>
                  <a:schemeClr val="tx1"/>
                </a:solidFill>
              </a:rPr>
            </a:br>
            <a:r>
              <a:rPr lang="en-US" sz="1500" b="1" dirty="0">
                <a:solidFill>
                  <a:schemeClr val="tx1"/>
                </a:solidFill>
              </a:rPr>
              <a:t>Fourth: (F4)</a:t>
            </a:r>
            <a:r>
              <a:rPr lang="en-US" sz="1500" dirty="0">
                <a:solidFill>
                  <a:schemeClr val="tx1"/>
                </a:solidFill>
              </a:rPr>
              <a:t> Brothers and Sisters of Adult U.S. Citizens</a:t>
            </a:r>
          </a:p>
          <a:p>
            <a:pPr marL="0" indent="0">
              <a:spcBef>
                <a:spcPts val="2133"/>
              </a:spcBef>
              <a:spcAft>
                <a:spcPts val="2133"/>
              </a:spcAft>
              <a:buFont typeface="Calibri" panose="020F0502020204030204" pitchFamily="34" charset="0"/>
              <a:buNone/>
            </a:pPr>
            <a:endParaRPr lang="en-US" sz="1500" dirty="0">
              <a:solidFill>
                <a:srgbClr val="FFFFFF"/>
              </a:solidFill>
            </a:endParaRPr>
          </a:p>
        </p:txBody>
      </p:sp>
      <p:graphicFrame>
        <p:nvGraphicFramePr>
          <p:cNvPr id="5" name="Table 4">
            <a:extLst>
              <a:ext uri="{FF2B5EF4-FFF2-40B4-BE49-F238E27FC236}">
                <a16:creationId xmlns:a16="http://schemas.microsoft.com/office/drawing/2014/main" id="{A3089FCF-8EC7-444D-A889-50BD8217E9F1}"/>
              </a:ext>
            </a:extLst>
          </p:cNvPr>
          <p:cNvGraphicFramePr>
            <a:graphicFrameLocks noGrp="1"/>
          </p:cNvGraphicFramePr>
          <p:nvPr>
            <p:extLst>
              <p:ext uri="{D42A27DB-BD31-4B8C-83A1-F6EECF244321}">
                <p14:modId xmlns:p14="http://schemas.microsoft.com/office/powerpoint/2010/main" val="4285651883"/>
              </p:ext>
            </p:extLst>
          </p:nvPr>
        </p:nvGraphicFramePr>
        <p:xfrm>
          <a:off x="4751969" y="1534160"/>
          <a:ext cx="6947660" cy="4145267"/>
        </p:xfrm>
        <a:graphic>
          <a:graphicData uri="http://schemas.openxmlformats.org/drawingml/2006/table">
            <a:tbl>
              <a:tblPr firstRow="1" bandRow="1">
                <a:noFill/>
                <a:tableStyleId>{69012ECD-51FC-41F1-AA8D-1B2483CD663E}</a:tableStyleId>
              </a:tblPr>
              <a:tblGrid>
                <a:gridCol w="1089822">
                  <a:extLst>
                    <a:ext uri="{9D8B030D-6E8A-4147-A177-3AD203B41FA5}">
                      <a16:colId xmlns:a16="http://schemas.microsoft.com/office/drawing/2014/main" val="1138497685"/>
                    </a:ext>
                  </a:extLst>
                </a:gridCol>
                <a:gridCol w="1443126">
                  <a:extLst>
                    <a:ext uri="{9D8B030D-6E8A-4147-A177-3AD203B41FA5}">
                      <a16:colId xmlns:a16="http://schemas.microsoft.com/office/drawing/2014/main" val="4271416298"/>
                    </a:ext>
                  </a:extLst>
                </a:gridCol>
                <a:gridCol w="1103410">
                  <a:extLst>
                    <a:ext uri="{9D8B030D-6E8A-4147-A177-3AD203B41FA5}">
                      <a16:colId xmlns:a16="http://schemas.microsoft.com/office/drawing/2014/main" val="1822389378"/>
                    </a:ext>
                  </a:extLst>
                </a:gridCol>
                <a:gridCol w="1032624">
                  <a:extLst>
                    <a:ext uri="{9D8B030D-6E8A-4147-A177-3AD203B41FA5}">
                      <a16:colId xmlns:a16="http://schemas.microsoft.com/office/drawing/2014/main" val="1805336082"/>
                    </a:ext>
                  </a:extLst>
                </a:gridCol>
                <a:gridCol w="1061660">
                  <a:extLst>
                    <a:ext uri="{9D8B030D-6E8A-4147-A177-3AD203B41FA5}">
                      <a16:colId xmlns:a16="http://schemas.microsoft.com/office/drawing/2014/main" val="2734370509"/>
                    </a:ext>
                  </a:extLst>
                </a:gridCol>
                <a:gridCol w="1217018">
                  <a:extLst>
                    <a:ext uri="{9D8B030D-6E8A-4147-A177-3AD203B41FA5}">
                      <a16:colId xmlns:a16="http://schemas.microsoft.com/office/drawing/2014/main" val="562169362"/>
                    </a:ext>
                  </a:extLst>
                </a:gridCol>
              </a:tblGrid>
              <a:tr h="1234534">
                <a:tc>
                  <a:txBody>
                    <a:bodyPr/>
                    <a:lstStyle/>
                    <a:p>
                      <a:r>
                        <a:rPr lang="en-US" sz="1300" b="1">
                          <a:solidFill>
                            <a:schemeClr val="tx1">
                              <a:lumMod val="75000"/>
                              <a:lumOff val="25000"/>
                            </a:schemeClr>
                          </a:solidFill>
                          <a:effectLst/>
                        </a:rPr>
                        <a:t>Family-</a:t>
                      </a:r>
                      <a:br>
                        <a:rPr lang="en-US" sz="1300" b="1">
                          <a:solidFill>
                            <a:schemeClr val="tx1">
                              <a:lumMod val="75000"/>
                              <a:lumOff val="25000"/>
                            </a:schemeClr>
                          </a:solidFill>
                          <a:effectLst/>
                        </a:rPr>
                      </a:br>
                      <a:r>
                        <a:rPr lang="en-US" sz="1300" b="1">
                          <a:solidFill>
                            <a:schemeClr val="tx1">
                              <a:lumMod val="75000"/>
                              <a:lumOff val="25000"/>
                            </a:schemeClr>
                          </a:solidFill>
                          <a:effectLst/>
                        </a:rPr>
                        <a:t>Sponsored </a:t>
                      </a:r>
                      <a:endParaRPr lang="en-US" sz="1300" b="1">
                        <a:solidFill>
                          <a:schemeClr val="tx1">
                            <a:lumMod val="75000"/>
                            <a:lumOff val="25000"/>
                          </a:schemeClr>
                        </a:solidFill>
                      </a:endParaRPr>
                    </a:p>
                  </a:txBody>
                  <a:tcPr marL="163644" marR="13695" marT="81822" marB="81822" anchor="ctr">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300" b="1">
                          <a:solidFill>
                            <a:schemeClr val="tx1">
                              <a:lumMod val="75000"/>
                              <a:lumOff val="25000"/>
                            </a:schemeClr>
                          </a:solidFill>
                          <a:effectLst/>
                        </a:rPr>
                        <a:t>All Chargeability </a:t>
                      </a:r>
                      <a:br>
                        <a:rPr lang="en-US" sz="1300" b="1">
                          <a:solidFill>
                            <a:schemeClr val="tx1">
                              <a:lumMod val="75000"/>
                              <a:lumOff val="25000"/>
                            </a:schemeClr>
                          </a:solidFill>
                          <a:effectLst/>
                        </a:rPr>
                      </a:br>
                      <a:r>
                        <a:rPr lang="en-US" sz="1300" b="1">
                          <a:solidFill>
                            <a:schemeClr val="tx1">
                              <a:lumMod val="75000"/>
                              <a:lumOff val="25000"/>
                            </a:schemeClr>
                          </a:solidFill>
                          <a:effectLst/>
                        </a:rPr>
                        <a:t>Areas Except</a:t>
                      </a:r>
                      <a:br>
                        <a:rPr lang="en-US" sz="1300" b="1">
                          <a:solidFill>
                            <a:schemeClr val="tx1">
                              <a:lumMod val="75000"/>
                              <a:lumOff val="25000"/>
                            </a:schemeClr>
                          </a:solidFill>
                          <a:effectLst/>
                        </a:rPr>
                      </a:br>
                      <a:r>
                        <a:rPr lang="en-US" sz="1300" b="1">
                          <a:solidFill>
                            <a:schemeClr val="tx1">
                              <a:lumMod val="75000"/>
                              <a:lumOff val="25000"/>
                            </a:schemeClr>
                          </a:solidFill>
                          <a:effectLst/>
                        </a:rPr>
                        <a:t>Those Listed</a:t>
                      </a:r>
                      <a:endParaRPr lang="en-US" sz="1300" b="1">
                        <a:solidFill>
                          <a:schemeClr val="tx1">
                            <a:lumMod val="75000"/>
                            <a:lumOff val="25000"/>
                          </a:schemeClr>
                        </a:solidFill>
                      </a:endParaRPr>
                    </a:p>
                  </a:txBody>
                  <a:tcPr marL="163644" marR="13695" marT="81822" marB="81822" anchor="ctr">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300" b="1">
                          <a:solidFill>
                            <a:schemeClr val="tx1">
                              <a:lumMod val="75000"/>
                              <a:lumOff val="25000"/>
                            </a:schemeClr>
                          </a:solidFill>
                          <a:effectLst/>
                        </a:rPr>
                        <a:t>CHINA-mainland </a:t>
                      </a:r>
                      <a:br>
                        <a:rPr lang="en-US" sz="1300" b="1">
                          <a:solidFill>
                            <a:schemeClr val="tx1">
                              <a:lumMod val="75000"/>
                              <a:lumOff val="25000"/>
                            </a:schemeClr>
                          </a:solidFill>
                          <a:effectLst/>
                        </a:rPr>
                      </a:br>
                      <a:r>
                        <a:rPr lang="en-US" sz="1300" b="1">
                          <a:solidFill>
                            <a:schemeClr val="tx1">
                              <a:lumMod val="75000"/>
                              <a:lumOff val="25000"/>
                            </a:schemeClr>
                          </a:solidFill>
                          <a:effectLst/>
                        </a:rPr>
                        <a:t>born</a:t>
                      </a:r>
                      <a:endParaRPr lang="en-US" sz="1300" b="1">
                        <a:solidFill>
                          <a:schemeClr val="tx1">
                            <a:lumMod val="75000"/>
                            <a:lumOff val="25000"/>
                          </a:schemeClr>
                        </a:solidFill>
                      </a:endParaRPr>
                    </a:p>
                  </a:txBody>
                  <a:tcPr marL="163644" marR="13695" marT="81822" marB="81822" anchor="ctr">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300" b="1" dirty="0">
                          <a:solidFill>
                            <a:schemeClr val="tx1">
                              <a:lumMod val="75000"/>
                              <a:lumOff val="25000"/>
                            </a:schemeClr>
                          </a:solidFill>
                          <a:effectLst/>
                        </a:rPr>
                        <a:t>INDIA</a:t>
                      </a:r>
                      <a:endParaRPr lang="en-US" sz="1300" b="1" dirty="0">
                        <a:solidFill>
                          <a:schemeClr val="tx1">
                            <a:lumMod val="75000"/>
                            <a:lumOff val="25000"/>
                          </a:schemeClr>
                        </a:solidFill>
                      </a:endParaRPr>
                    </a:p>
                  </a:txBody>
                  <a:tcPr marL="163644" marR="13695" marT="81822" marB="81822" anchor="ctr">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300" b="1">
                          <a:solidFill>
                            <a:schemeClr val="tx1">
                              <a:lumMod val="75000"/>
                              <a:lumOff val="25000"/>
                            </a:schemeClr>
                          </a:solidFill>
                          <a:effectLst/>
                        </a:rPr>
                        <a:t>MEXICO</a:t>
                      </a:r>
                      <a:endParaRPr lang="en-US" sz="1300" b="1">
                        <a:solidFill>
                          <a:schemeClr val="tx1">
                            <a:lumMod val="75000"/>
                            <a:lumOff val="25000"/>
                          </a:schemeClr>
                        </a:solidFill>
                      </a:endParaRPr>
                    </a:p>
                  </a:txBody>
                  <a:tcPr marL="163644" marR="13695" marT="81822" marB="81822" anchor="ctr">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300" b="1">
                          <a:solidFill>
                            <a:schemeClr val="tx1">
                              <a:lumMod val="75000"/>
                              <a:lumOff val="25000"/>
                            </a:schemeClr>
                          </a:solidFill>
                          <a:effectLst/>
                        </a:rPr>
                        <a:t>PHILIPPINES </a:t>
                      </a:r>
                      <a:endParaRPr lang="en-US" sz="1300" b="1">
                        <a:solidFill>
                          <a:schemeClr val="tx1">
                            <a:lumMod val="75000"/>
                            <a:lumOff val="25000"/>
                          </a:schemeClr>
                        </a:solidFill>
                      </a:endParaRPr>
                    </a:p>
                  </a:txBody>
                  <a:tcPr marL="163644" marR="13695" marT="81822" marB="81822" anchor="ctr">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582686098"/>
                  </a:ext>
                </a:extLst>
              </a:tr>
              <a:tr h="797757">
                <a:tc>
                  <a:txBody>
                    <a:bodyPr/>
                    <a:lstStyle/>
                    <a:p>
                      <a:r>
                        <a:rPr lang="en-US"/>
                        <a:t>F1</a:t>
                      </a:r>
                    </a:p>
                  </a:txBody>
                  <a:tcPr marL="19050" marR="19050" marT="19050" marB="1905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a:t>22NOV15</a:t>
                      </a:r>
                    </a:p>
                  </a:txBody>
                  <a:tcPr marL="19050" marR="19050" marT="19050" marB="1905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a:t>22NOV15</a:t>
                      </a:r>
                    </a:p>
                  </a:txBody>
                  <a:tcPr marL="19050" marR="19050" marT="19050" marB="1905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a:t>22NOV15</a:t>
                      </a:r>
                    </a:p>
                  </a:txBody>
                  <a:tcPr marL="19050" marR="19050" marT="19050" marB="1905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a:t>22NOV04</a:t>
                      </a:r>
                    </a:p>
                  </a:txBody>
                  <a:tcPr marL="19050" marR="19050" marT="19050" marB="1905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a:t>08MAR12</a:t>
                      </a:r>
                    </a:p>
                  </a:txBody>
                  <a:tcPr marL="19050" marR="19050" marT="19050" marB="1905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3699338160"/>
                  </a:ext>
                </a:extLst>
              </a:tr>
              <a:tr h="528244">
                <a:tc>
                  <a:txBody>
                    <a:bodyPr/>
                    <a:lstStyle/>
                    <a:p>
                      <a:r>
                        <a:rPr lang="en-US"/>
                        <a:t>F2A</a:t>
                      </a:r>
                    </a:p>
                  </a:txBody>
                  <a:tcPr marL="19050" marR="19050" marT="19050" marB="19050"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a:t>01JAN22</a:t>
                      </a:r>
                    </a:p>
                  </a:txBody>
                  <a:tcPr marL="19050" marR="19050" marT="19050" marB="19050"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a:t>01JAN22</a:t>
                      </a:r>
                    </a:p>
                  </a:txBody>
                  <a:tcPr marL="19050" marR="19050" marT="19050" marB="19050"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a:t>01JAN22</a:t>
                      </a:r>
                    </a:p>
                  </a:txBody>
                  <a:tcPr marL="19050" marR="19050" marT="19050" marB="19050"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a:t>15MAY21</a:t>
                      </a:r>
                    </a:p>
                  </a:txBody>
                  <a:tcPr marL="19050" marR="19050" marT="19050" marB="19050"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a:t>01JAN22</a:t>
                      </a:r>
                    </a:p>
                  </a:txBody>
                  <a:tcPr marL="19050" marR="19050" marT="19050" marB="19050"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4269858822"/>
                  </a:ext>
                </a:extLst>
              </a:tr>
              <a:tr h="528244">
                <a:tc>
                  <a:txBody>
                    <a:bodyPr/>
                    <a:lstStyle/>
                    <a:p>
                      <a:r>
                        <a:rPr lang="en-US"/>
                        <a:t>F2B</a:t>
                      </a:r>
                    </a:p>
                  </a:txBody>
                  <a:tcPr marL="19050" marR="19050" marT="19050" marB="1905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a:t>22MAY16</a:t>
                      </a:r>
                    </a:p>
                  </a:txBody>
                  <a:tcPr marL="19050" marR="19050" marT="19050" marB="1905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a:t>22MAY16</a:t>
                      </a:r>
                    </a:p>
                  </a:txBody>
                  <a:tcPr marL="19050" marR="19050" marT="19050" marB="1905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a:t>22MAY16</a:t>
                      </a:r>
                    </a:p>
                  </a:txBody>
                  <a:tcPr marL="19050" marR="19050" marT="19050" marB="1905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a:t>01JUL05</a:t>
                      </a:r>
                    </a:p>
                  </a:txBody>
                  <a:tcPr marL="19050" marR="19050" marT="19050" marB="1905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a:t>22OCT11</a:t>
                      </a:r>
                    </a:p>
                  </a:txBody>
                  <a:tcPr marL="19050" marR="19050" marT="19050" marB="1905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750028358"/>
                  </a:ext>
                </a:extLst>
              </a:tr>
              <a:tr h="528244">
                <a:tc>
                  <a:txBody>
                    <a:bodyPr/>
                    <a:lstStyle/>
                    <a:p>
                      <a:r>
                        <a:rPr lang="en-US"/>
                        <a:t>F3</a:t>
                      </a:r>
                    </a:p>
                  </a:txBody>
                  <a:tcPr marL="19050" marR="19050" marT="19050" marB="19050"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a:t>01JUL10</a:t>
                      </a:r>
                    </a:p>
                  </a:txBody>
                  <a:tcPr marL="19050" marR="19050" marT="19050" marB="19050"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a:t>01JUL10</a:t>
                      </a:r>
                    </a:p>
                  </a:txBody>
                  <a:tcPr marL="19050" marR="19050" marT="19050" marB="19050"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a:t>01JUL10</a:t>
                      </a:r>
                    </a:p>
                  </a:txBody>
                  <a:tcPr marL="19050" marR="19050" marT="19050" marB="19050"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a:t>22NOV00</a:t>
                      </a:r>
                    </a:p>
                  </a:txBody>
                  <a:tcPr marL="19050" marR="19050" marT="19050" marB="19050"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a:t>08NOV02</a:t>
                      </a:r>
                    </a:p>
                  </a:txBody>
                  <a:tcPr marL="19050" marR="19050" marT="19050" marB="19050"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3585308006"/>
                  </a:ext>
                </a:extLst>
              </a:tr>
              <a:tr h="528244">
                <a:tc>
                  <a:txBody>
                    <a:bodyPr/>
                    <a:lstStyle/>
                    <a:p>
                      <a:r>
                        <a:rPr lang="en-US"/>
                        <a:t>F4</a:t>
                      </a:r>
                    </a:p>
                  </a:txBody>
                  <a:tcPr marL="19050" marR="19050" marT="19050" marB="1905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a:t>01AUG07</a:t>
                      </a:r>
                    </a:p>
                  </a:txBody>
                  <a:tcPr marL="19050" marR="19050" marT="19050" marB="1905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a:t>01AUG07</a:t>
                      </a:r>
                    </a:p>
                  </a:txBody>
                  <a:tcPr marL="19050" marR="19050" marT="19050" marB="1905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a:t>08APR06</a:t>
                      </a:r>
                    </a:p>
                  </a:txBody>
                  <a:tcPr marL="19050" marR="19050" marT="19050" marB="1905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a:t>01MAR01</a:t>
                      </a:r>
                    </a:p>
                  </a:txBody>
                  <a:tcPr marL="19050" marR="19050" marT="19050" marB="1905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dirty="0"/>
                        <a:t>01MAY04</a:t>
                      </a:r>
                    </a:p>
                  </a:txBody>
                  <a:tcPr marL="19050" marR="19050" marT="19050" marB="1905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504781691"/>
                  </a:ext>
                </a:extLst>
              </a:tr>
            </a:tbl>
          </a:graphicData>
        </a:graphic>
      </p:graphicFrame>
    </p:spTree>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52BF4A02D6364E8F8A58FCD6406F23" ma:contentTypeVersion="15" ma:contentTypeDescription="Create a new document." ma:contentTypeScope="" ma:versionID="5019cbe8697d4dc888a5158b3bbeb90e">
  <xsd:schema xmlns:xsd="http://www.w3.org/2001/XMLSchema" xmlns:xs="http://www.w3.org/2001/XMLSchema" xmlns:p="http://schemas.microsoft.com/office/2006/metadata/properties" xmlns:ns2="35cf50a0-4cc1-4d7a-8c19-ed1580dcd2ca" xmlns:ns3="1b9dbed0-d383-474d-afe7-c706c61573a1" targetNamespace="http://schemas.microsoft.com/office/2006/metadata/properties" ma:root="true" ma:fieldsID="7a7c75d7f4b7db4de28fa199a8bd1198" ns2:_="" ns3:_="">
    <xsd:import namespace="35cf50a0-4cc1-4d7a-8c19-ed1580dcd2ca"/>
    <xsd:import namespace="1b9dbed0-d383-474d-afe7-c706c61573a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cf50a0-4cc1-4d7a-8c19-ed1580dcd2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3ca6544-dfe1-4b42-9599-1845d123c4c3"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9dbed0-d383-474d-afe7-c706c61573a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100e55c5-9a20-4906-a5a8-a4a87fe1592f}" ma:internalName="TaxCatchAll" ma:showField="CatchAllData" ma:web="1b9dbed0-d383-474d-afe7-c706c61573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5cf50a0-4cc1-4d7a-8c19-ed1580dcd2ca">
      <Terms xmlns="http://schemas.microsoft.com/office/infopath/2007/PartnerControls"/>
    </lcf76f155ced4ddcb4097134ff3c332f>
    <TaxCatchAll xmlns="1b9dbed0-d383-474d-afe7-c706c61573a1" xsi:nil="true"/>
  </documentManagement>
</p:properties>
</file>

<file path=customXml/itemProps1.xml><?xml version="1.0" encoding="utf-8"?>
<ds:datastoreItem xmlns:ds="http://schemas.openxmlformats.org/officeDocument/2006/customXml" ds:itemID="{DE2FCEDC-32EB-478E-A78F-1295ABD714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cf50a0-4cc1-4d7a-8c19-ed1580dcd2ca"/>
    <ds:schemaRef ds:uri="1b9dbed0-d383-474d-afe7-c706c61573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7B1BB7-C451-4F74-B9DE-1E851A540D9A}">
  <ds:schemaRefs>
    <ds:schemaRef ds:uri="http://schemas.microsoft.com/sharepoint/v3/contenttype/forms"/>
  </ds:schemaRefs>
</ds:datastoreItem>
</file>

<file path=customXml/itemProps3.xml><?xml version="1.0" encoding="utf-8"?>
<ds:datastoreItem xmlns:ds="http://schemas.openxmlformats.org/officeDocument/2006/customXml" ds:itemID="{883A828C-E9CF-45D6-ADC3-797CDAF667EF}">
  <ds:schemaRefs>
    <ds:schemaRef ds:uri="http://schemas.microsoft.com/office/2006/metadata/properties"/>
    <ds:schemaRef ds:uri="http://schemas.openxmlformats.org/package/2006/metadata/core-properties"/>
    <ds:schemaRef ds:uri="http://www.w3.org/XML/1998/namespace"/>
    <ds:schemaRef ds:uri="http://schemas.microsoft.com/office/2006/documentManagement/types"/>
    <ds:schemaRef ds:uri="http://purl.org/dc/elements/1.1/"/>
    <ds:schemaRef ds:uri="35cf50a0-4cc1-4d7a-8c19-ed1580dcd2ca"/>
    <ds:schemaRef ds:uri="http://purl.org/dc/dcmitype/"/>
    <ds:schemaRef ds:uri="http://purl.org/dc/terms/"/>
    <ds:schemaRef ds:uri="http://schemas.microsoft.com/office/infopath/2007/PartnerControls"/>
    <ds:schemaRef ds:uri="1b9dbed0-d383-474d-afe7-c706c61573a1"/>
  </ds:schemaRefs>
</ds:datastoreItem>
</file>

<file path=docProps/app.xml><?xml version="1.0" encoding="utf-8"?>
<Properties xmlns="http://schemas.openxmlformats.org/officeDocument/2006/extended-properties" xmlns:vt="http://schemas.openxmlformats.org/officeDocument/2006/docPropsVTypes">
  <Template>Retrospect</Template>
  <TotalTime>2461</TotalTime>
  <Words>938</Words>
  <Application>Microsoft Office PowerPoint</Application>
  <PresentationFormat>Widescreen</PresentationFormat>
  <Paragraphs>156</Paragraphs>
  <Slides>15</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Helvetica</vt:lpstr>
      <vt:lpstr>Impact</vt:lpstr>
      <vt:lpstr>Merriweather</vt:lpstr>
      <vt:lpstr>Open Sans</vt:lpstr>
      <vt:lpstr>Retrospect</vt:lpstr>
      <vt:lpstr> The Current State of Immigration </vt:lpstr>
      <vt:lpstr>Who are the foreign born?</vt:lpstr>
      <vt:lpstr>Missouri and Immigration</vt:lpstr>
      <vt:lpstr>PowerPoint Presentation</vt:lpstr>
      <vt:lpstr>Why Do People Migrate?</vt:lpstr>
      <vt:lpstr>Our National Immigration Crisis</vt:lpstr>
      <vt:lpstr>PowerPoint Presentation</vt:lpstr>
      <vt:lpstr>PowerPoint Presentation</vt:lpstr>
      <vt:lpstr>Visa Bulletin – February 2025</vt:lpstr>
      <vt:lpstr>Undocumented Persons’ Options</vt:lpstr>
      <vt:lpstr>Who is the most at risk?</vt:lpstr>
      <vt:lpstr>What rights do I have?</vt:lpstr>
      <vt:lpstr>IN ANY CASE OR SITUATION</vt:lpstr>
      <vt:lpstr>How can I prepare my family?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Migration</dc:title>
  <dc:creator>Kristine Walentik</dc:creator>
  <cp:lastModifiedBy>Julie Komanetsky</cp:lastModifiedBy>
  <cp:revision>12</cp:revision>
  <dcterms:created xsi:type="dcterms:W3CDTF">2019-07-29T22:47:42Z</dcterms:created>
  <dcterms:modified xsi:type="dcterms:W3CDTF">2025-02-19T20:38:58Z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0x0101000E52BF4A02D6364E8F8A58FCD6406F23</vt:lpwstr>
  </property>
  <property fmtid="{D5CDD505-2E9C-101B-9397-08002B2CF9AE}" pid="3" name="MediaServiceImageTags">
    <vt:lpwstr/>
  </property>
</Properties>
</file>